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337" r:id="rId3"/>
    <p:sldId id="257" r:id="rId4"/>
    <p:sldId id="258" r:id="rId5"/>
    <p:sldId id="267" r:id="rId6"/>
    <p:sldId id="268" r:id="rId7"/>
    <p:sldId id="314" r:id="rId8"/>
    <p:sldId id="363" r:id="rId9"/>
    <p:sldId id="364" r:id="rId10"/>
    <p:sldId id="259" r:id="rId11"/>
    <p:sldId id="270" r:id="rId12"/>
    <p:sldId id="271" r:id="rId13"/>
    <p:sldId id="288" r:id="rId14"/>
    <p:sldId id="260" r:id="rId15"/>
    <p:sldId id="354" r:id="rId16"/>
    <p:sldId id="355" r:id="rId17"/>
    <p:sldId id="356" r:id="rId18"/>
    <p:sldId id="261" r:id="rId19"/>
    <p:sldId id="358" r:id="rId20"/>
    <p:sldId id="262" r:id="rId21"/>
    <p:sldId id="357" r:id="rId22"/>
    <p:sldId id="359" r:id="rId23"/>
    <p:sldId id="360" r:id="rId24"/>
    <p:sldId id="311" r:id="rId25"/>
    <p:sldId id="308" r:id="rId26"/>
    <p:sldId id="309" r:id="rId27"/>
    <p:sldId id="312" r:id="rId28"/>
    <p:sldId id="310" r:id="rId29"/>
    <p:sldId id="313" r:id="rId30"/>
    <p:sldId id="290" r:id="rId31"/>
    <p:sldId id="297" r:id="rId32"/>
    <p:sldId id="291" r:id="rId33"/>
    <p:sldId id="292" r:id="rId34"/>
    <p:sldId id="331" r:id="rId35"/>
    <p:sldId id="293" r:id="rId36"/>
    <p:sldId id="332" r:id="rId37"/>
    <p:sldId id="361" r:id="rId38"/>
    <p:sldId id="333" r:id="rId39"/>
    <p:sldId id="328" r:id="rId40"/>
    <p:sldId id="334" r:id="rId41"/>
    <p:sldId id="335" r:id="rId42"/>
    <p:sldId id="336" r:id="rId43"/>
    <p:sldId id="318" r:id="rId44"/>
    <p:sldId id="319" r:id="rId45"/>
    <p:sldId id="352" r:id="rId46"/>
    <p:sldId id="362" r:id="rId47"/>
    <p:sldId id="347" r:id="rId48"/>
    <p:sldId id="348" r:id="rId49"/>
    <p:sldId id="322" r:id="rId50"/>
    <p:sldId id="349" r:id="rId51"/>
    <p:sldId id="323" r:id="rId52"/>
    <p:sldId id="350" r:id="rId53"/>
    <p:sldId id="351" r:id="rId54"/>
    <p:sldId id="324" r:id="rId55"/>
    <p:sldId id="325" r:id="rId56"/>
    <p:sldId id="326" r:id="rId57"/>
    <p:sldId id="327" r:id="rId58"/>
    <p:sldId id="353" r:id="rId59"/>
    <p:sldId id="316" r:id="rId60"/>
    <p:sldId id="317" r:id="rId61"/>
    <p:sldId id="338" r:id="rId62"/>
    <p:sldId id="339" r:id="rId63"/>
    <p:sldId id="341" r:id="rId64"/>
    <p:sldId id="342" r:id="rId65"/>
    <p:sldId id="343" r:id="rId66"/>
    <p:sldId id="344" r:id="rId67"/>
    <p:sldId id="346" r:id="rId68"/>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10" autoAdjust="0"/>
    <p:restoredTop sz="93184" autoAdjust="0"/>
  </p:normalViewPr>
  <p:slideViewPr>
    <p:cSldViewPr snapToGrid="0" showGuides="1">
      <p:cViewPr varScale="1">
        <p:scale>
          <a:sx n="120" d="100"/>
          <a:sy n="120" d="100"/>
        </p:scale>
        <p:origin x="976" y="168"/>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2020/9/12</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shape</a:t>
            </a:r>
            <a:r>
              <a:rPr kumimoji="1" lang="ja-JP" altLang="en-US" dirty="0"/>
              <a:t>の属性については、</a:t>
            </a:r>
            <a:r>
              <a:rPr kumimoji="1" lang="en-US" altLang="ja-JP" dirty="0"/>
              <a:t>http://nlftp.mlit.go.jp/ksj/gml/datalist/KsjTmplt-L01-v2_2.html</a:t>
            </a:r>
          </a:p>
          <a:p>
            <a:r>
              <a:rPr kumimoji="1" lang="en-US" altLang="ja-JP" dirty="0"/>
              <a:t>Shape</a:t>
            </a:r>
            <a:r>
              <a:rPr kumimoji="1" lang="ja-JP" altLang="en-US" dirty="0"/>
              <a:t>ファイル</a:t>
            </a:r>
            <a:endParaRPr kumimoji="1" lang="en-US" altLang="ja-JP" dirty="0"/>
          </a:p>
          <a:p>
            <a:r>
              <a:rPr lang="ja-JP" altLang="en-US" sz="1200" dirty="0">
                <a:solidFill>
                  <a:srgbClr val="000000"/>
                </a:solidFill>
                <a:latin typeface="ＭＳ Ｐゴシック" panose="020B0600070205080204" pitchFamily="50" charset="-128"/>
              </a:rPr>
              <a:t>国土数値情報　</a:t>
            </a:r>
            <a:r>
              <a:rPr kumimoji="1" lang="en-GB" altLang="ja-JP" sz="1200" b="0" i="0" u="none" strike="noStrike" kern="1200" dirty="0">
                <a:solidFill>
                  <a:schemeClr val="tx1"/>
                </a:solidFill>
                <a:effectLst/>
                <a:latin typeface="+mn-lt"/>
                <a:ea typeface="+mn-ea"/>
                <a:cs typeface="+mn-cs"/>
              </a:rPr>
              <a:t>http://nlftp.mlit.go.jp/ksj/index.html</a:t>
            </a:r>
            <a:r>
              <a:rPr lang="en-GB" altLang="ja-JP" dirty="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30</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2020/9/12</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a:t>QGIS</a:t>
            </a:r>
            <a:r>
              <a:rPr lang="ja-JP" altLang="en-US" sz="4000" dirty="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43" y="777679"/>
            <a:ext cx="4829175" cy="3635197"/>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4291" y="2686662"/>
            <a:ext cx="3562996" cy="1700521"/>
          </a:xfrm>
          <a:prstGeom prst="rect">
            <a:avLst/>
          </a:prstGeom>
        </p:spPr>
      </p:pic>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76543" y="750705"/>
            <a:ext cx="958493" cy="1470793"/>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a:solidFill>
                  <a:srgbClr val="0070C0"/>
                </a:solidFill>
              </a:rPr>
              <a:t>QGIS</a:t>
            </a:r>
            <a:r>
              <a:rPr kumimoji="1" lang="ja-JP" altLang="en-US" sz="3200" b="1" u="sng" dirty="0">
                <a:solidFill>
                  <a:srgbClr val="0070C0"/>
                </a:solidFill>
              </a:rPr>
              <a:t>を起動する</a:t>
            </a:r>
          </a:p>
        </p:txBody>
      </p:sp>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a:t>デスクトップの</a:t>
            </a:r>
            <a:r>
              <a:rPr kumimoji="1" lang="en-US" altLang="ja-JP" sz="1600" dirty="0"/>
              <a:t>QGIS</a:t>
            </a:r>
            <a:r>
              <a:rPr kumimoji="1" lang="ja-JP" altLang="en-US" sz="1600" dirty="0"/>
              <a:t>アイコンをダブルクリック</a:t>
            </a:r>
            <a:r>
              <a:rPr lang="ja-JP" altLang="en-US" sz="1600" dirty="0"/>
              <a:t>し、</a:t>
            </a:r>
            <a:r>
              <a:rPr lang="en-US" altLang="ja-JP" sz="1600" dirty="0"/>
              <a:t>QGIS</a:t>
            </a:r>
            <a:r>
              <a:rPr lang="ja-JP" altLang="en-US" sz="1600" dirty="0"/>
              <a:t>を起動する。</a:t>
            </a:r>
            <a:endParaRPr lang="en-US" altLang="ja-JP" sz="1600" dirty="0"/>
          </a:p>
          <a:p>
            <a:r>
              <a:rPr kumimoji="1" lang="ja-JP" altLang="en-US" sz="1600" dirty="0"/>
              <a:t>起動するのに少し時間がかかるため待機する。</a:t>
            </a:r>
            <a:endParaRPr kumimoji="1" lang="en-US" altLang="ja-JP" sz="1600" dirty="0"/>
          </a:p>
          <a:p>
            <a:r>
              <a:rPr lang="ja-JP" altLang="en-US" sz="1600" dirty="0"/>
              <a:t>右側の画面が表示されたら、起動完了。</a:t>
            </a:r>
            <a:endParaRPr kumimoji="1" lang="ja-JP" altLang="en-US" sz="1600" dirty="0"/>
          </a:p>
        </p:txBody>
      </p:sp>
      <p:cxnSp>
        <p:nvCxnSpPr>
          <p:cNvPr id="9" name="直線矢印コネクタ 8"/>
          <p:cNvCxnSpPr>
            <a:stCxn id="4" idx="2"/>
          </p:cNvCxnSpPr>
          <p:nvPr/>
        </p:nvCxnSpPr>
        <p:spPr>
          <a:xfrm flipH="1">
            <a:off x="1955789" y="2221498"/>
            <a:ext cx="1" cy="465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670851" y="3234521"/>
            <a:ext cx="558294" cy="454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590" y="793090"/>
            <a:ext cx="6191252" cy="4759525"/>
          </a:xfrm>
          <a:prstGeom prst="rect">
            <a:avLst/>
          </a:prstGeom>
        </p:spPr>
      </p:pic>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a:solidFill>
                  <a:srgbClr val="0070C0"/>
                </a:solidFill>
              </a:rPr>
              <a:t>ウインドウ</a:t>
            </a:r>
          </a:p>
        </p:txBody>
      </p:sp>
      <p:sp>
        <p:nvSpPr>
          <p:cNvPr id="2" name="正方形/長方形 1"/>
          <p:cNvSpPr/>
          <p:nvPr/>
        </p:nvSpPr>
        <p:spPr>
          <a:xfrm>
            <a:off x="2862367" y="1505517"/>
            <a:ext cx="3905251" cy="390422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614592" y="1742617"/>
            <a:ext cx="1209675" cy="36671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0" y="1866442"/>
            <a:ext cx="1347893" cy="1815882"/>
          </a:xfrm>
          <a:prstGeom prst="rect">
            <a:avLst/>
          </a:prstGeom>
          <a:noFill/>
        </p:spPr>
        <p:txBody>
          <a:bodyPr wrap="square" rtlCol="0">
            <a:spAutoFit/>
          </a:bodyPr>
          <a:lstStyle/>
          <a:p>
            <a:r>
              <a:rPr kumimoji="1" lang="ja-JP" altLang="en-US" sz="1600" dirty="0"/>
              <a:t>読み込んだデータの名称が表示され、</a:t>
            </a:r>
            <a:endParaRPr kumimoji="1" lang="en-US" altLang="ja-JP" sz="1600" dirty="0"/>
          </a:p>
          <a:p>
            <a:r>
              <a:rPr kumimoji="1" lang="ja-JP" altLang="en-US" sz="1600" dirty="0"/>
              <a:t>シンボルの変更や表示の切替などが設定できる</a:t>
            </a:r>
          </a:p>
        </p:txBody>
      </p:sp>
      <p:cxnSp>
        <p:nvCxnSpPr>
          <p:cNvPr id="8" name="直線コネクタ 7"/>
          <p:cNvCxnSpPr/>
          <p:nvPr/>
        </p:nvCxnSpPr>
        <p:spPr>
          <a:xfrm flipV="1">
            <a:off x="1271690" y="1866442"/>
            <a:ext cx="314327" cy="2486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7703" y="3244316"/>
            <a:ext cx="2228851" cy="584775"/>
          </a:xfrm>
          <a:prstGeom prst="rect">
            <a:avLst/>
          </a:prstGeom>
          <a:noFill/>
        </p:spPr>
        <p:txBody>
          <a:bodyPr wrap="square" rtlCol="0">
            <a:spAutoFit/>
          </a:bodyPr>
          <a:lstStyle/>
          <a:p>
            <a:r>
              <a:rPr kumimoji="1" lang="ja-JP" altLang="en-US" sz="1600" dirty="0"/>
              <a:t>レイヤウインドウと対応して地図が表示される</a:t>
            </a:r>
          </a:p>
        </p:txBody>
      </p:sp>
      <p:sp>
        <p:nvSpPr>
          <p:cNvPr id="13" name="正方形/長方形 12"/>
          <p:cNvSpPr/>
          <p:nvPr/>
        </p:nvSpPr>
        <p:spPr>
          <a:xfrm>
            <a:off x="6796192" y="1505517"/>
            <a:ext cx="1009650" cy="39042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7805842" y="2278973"/>
            <a:ext cx="342900" cy="33000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34415" y="2751848"/>
            <a:ext cx="1219202" cy="2554545"/>
          </a:xfrm>
          <a:prstGeom prst="rect">
            <a:avLst/>
          </a:prstGeom>
          <a:noFill/>
        </p:spPr>
        <p:txBody>
          <a:bodyPr wrap="square" rtlCol="0">
            <a:spAutoFit/>
          </a:bodyPr>
          <a:lstStyle/>
          <a:p>
            <a:r>
              <a:rPr kumimoji="1" lang="ja-JP" altLang="en-US" sz="1600" dirty="0"/>
              <a:t>必要に応じてカスタムできる（灰色の部分で右クリックすると選択できる）</a:t>
            </a:r>
            <a:endParaRPr kumimoji="1" lang="en-US" altLang="ja-JP" sz="1600" dirty="0"/>
          </a:p>
          <a:p>
            <a:r>
              <a:rPr lang="en-US" altLang="ja-JP" sz="1600" dirty="0"/>
              <a:t>×</a:t>
            </a:r>
            <a:r>
              <a:rPr lang="ja-JP" altLang="en-US" sz="1600" dirty="0"/>
              <a:t>で</a:t>
            </a:r>
            <a:r>
              <a:rPr lang="en-US" altLang="ja-JP" sz="1600" dirty="0"/>
              <a:t>OFF</a:t>
            </a:r>
            <a:r>
              <a:rPr lang="ja-JP" altLang="en-US" sz="1600" dirty="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 y="1594191"/>
            <a:ext cx="9056161" cy="1587130"/>
          </a:xfrm>
          <a:prstGeom prst="rect">
            <a:avLst/>
          </a:prstGeom>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各種ボタン</a:t>
            </a:r>
            <a:endParaRPr kumimoji="1" lang="ja-JP" altLang="en-US" dirty="0"/>
          </a:p>
        </p:txBody>
      </p:sp>
      <p:cxnSp>
        <p:nvCxnSpPr>
          <p:cNvPr id="19" name="直線コネクタ 18"/>
          <p:cNvCxnSpPr/>
          <p:nvPr/>
        </p:nvCxnSpPr>
        <p:spPr>
          <a:xfrm flipH="1">
            <a:off x="371475" y="2705736"/>
            <a:ext cx="9526" cy="6014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04232" y="973378"/>
            <a:ext cx="492443" cy="461665"/>
          </a:xfrm>
          <a:prstGeom prst="rect">
            <a:avLst/>
          </a:prstGeom>
          <a:noFill/>
        </p:spPr>
        <p:txBody>
          <a:bodyPr wrap="none" rtlCol="0">
            <a:spAutoFit/>
          </a:bodyPr>
          <a:lstStyle/>
          <a:p>
            <a:r>
              <a:rPr kumimoji="1" lang="ja-JP" altLang="en-US" sz="2400" dirty="0">
                <a:solidFill>
                  <a:srgbClr val="FF0000"/>
                </a:solidFill>
              </a:rPr>
              <a:t>①</a:t>
            </a:r>
          </a:p>
        </p:txBody>
      </p:sp>
      <p:sp>
        <p:nvSpPr>
          <p:cNvPr id="30" name="テキスト ボックス 29"/>
          <p:cNvSpPr txBox="1"/>
          <p:nvPr/>
        </p:nvSpPr>
        <p:spPr>
          <a:xfrm>
            <a:off x="1396675" y="984610"/>
            <a:ext cx="492443" cy="461665"/>
          </a:xfrm>
          <a:prstGeom prst="rect">
            <a:avLst/>
          </a:prstGeom>
          <a:noFill/>
        </p:spPr>
        <p:txBody>
          <a:bodyPr wrap="none" rtlCol="0">
            <a:spAutoFit/>
          </a:bodyPr>
          <a:lstStyle/>
          <a:p>
            <a:r>
              <a:rPr kumimoji="1" lang="ja-JP" altLang="en-US" sz="2400" dirty="0">
                <a:solidFill>
                  <a:srgbClr val="FF0000"/>
                </a:solidFill>
              </a:rPr>
              <a:t>②</a:t>
            </a:r>
          </a:p>
        </p:txBody>
      </p:sp>
      <p:sp>
        <p:nvSpPr>
          <p:cNvPr id="31" name="テキスト ボックス 30"/>
          <p:cNvSpPr txBox="1"/>
          <p:nvPr/>
        </p:nvSpPr>
        <p:spPr>
          <a:xfrm>
            <a:off x="3090711" y="967403"/>
            <a:ext cx="492443" cy="461665"/>
          </a:xfrm>
          <a:prstGeom prst="rect">
            <a:avLst/>
          </a:prstGeom>
          <a:noFill/>
        </p:spPr>
        <p:txBody>
          <a:bodyPr wrap="none" rtlCol="0">
            <a:spAutoFit/>
          </a:bodyPr>
          <a:lstStyle/>
          <a:p>
            <a:r>
              <a:rPr kumimoji="1" lang="ja-JP" altLang="en-US" sz="2400" dirty="0">
                <a:solidFill>
                  <a:srgbClr val="FF0000"/>
                </a:solidFill>
              </a:rPr>
              <a:t>③</a:t>
            </a:r>
          </a:p>
        </p:txBody>
      </p:sp>
      <p:sp>
        <p:nvSpPr>
          <p:cNvPr id="32" name="テキスト ボックス 31"/>
          <p:cNvSpPr txBox="1"/>
          <p:nvPr/>
        </p:nvSpPr>
        <p:spPr>
          <a:xfrm>
            <a:off x="4084885" y="961258"/>
            <a:ext cx="492443" cy="461665"/>
          </a:xfrm>
          <a:prstGeom prst="rect">
            <a:avLst/>
          </a:prstGeom>
          <a:noFill/>
        </p:spPr>
        <p:txBody>
          <a:bodyPr wrap="none" rtlCol="0">
            <a:spAutoFit/>
          </a:bodyPr>
          <a:lstStyle/>
          <a:p>
            <a:r>
              <a:rPr kumimoji="1" lang="ja-JP" altLang="en-US" sz="2400" dirty="0">
                <a:solidFill>
                  <a:srgbClr val="FF0000"/>
                </a:solidFill>
              </a:rPr>
              <a:t>④</a:t>
            </a:r>
          </a:p>
        </p:txBody>
      </p:sp>
      <p:sp>
        <p:nvSpPr>
          <p:cNvPr id="33" name="テキスト ボックス 32"/>
          <p:cNvSpPr txBox="1"/>
          <p:nvPr/>
        </p:nvSpPr>
        <p:spPr>
          <a:xfrm>
            <a:off x="5528473" y="984703"/>
            <a:ext cx="492443" cy="461665"/>
          </a:xfrm>
          <a:prstGeom prst="rect">
            <a:avLst/>
          </a:prstGeom>
          <a:noFill/>
        </p:spPr>
        <p:txBody>
          <a:bodyPr wrap="none" rtlCol="0">
            <a:spAutoFit/>
          </a:bodyPr>
          <a:lstStyle/>
          <a:p>
            <a:r>
              <a:rPr kumimoji="1" lang="ja-JP" altLang="en-US" sz="2400" dirty="0">
                <a:solidFill>
                  <a:srgbClr val="FF0000"/>
                </a:solidFill>
              </a:rPr>
              <a:t>⑤</a:t>
            </a:r>
          </a:p>
        </p:txBody>
      </p:sp>
      <p:sp>
        <p:nvSpPr>
          <p:cNvPr id="34" name="テキスト ボックス 33"/>
          <p:cNvSpPr txBox="1"/>
          <p:nvPr/>
        </p:nvSpPr>
        <p:spPr>
          <a:xfrm>
            <a:off x="6590524" y="1006667"/>
            <a:ext cx="492443" cy="461665"/>
          </a:xfrm>
          <a:prstGeom prst="rect">
            <a:avLst/>
          </a:prstGeom>
          <a:noFill/>
        </p:spPr>
        <p:txBody>
          <a:bodyPr wrap="none" rtlCol="0">
            <a:spAutoFit/>
          </a:bodyPr>
          <a:lstStyle/>
          <a:p>
            <a:r>
              <a:rPr kumimoji="1" lang="ja-JP" altLang="en-US" sz="2400" dirty="0">
                <a:solidFill>
                  <a:srgbClr val="FF0000"/>
                </a:solidFill>
              </a:rPr>
              <a:t>⑥</a:t>
            </a:r>
          </a:p>
        </p:txBody>
      </p:sp>
      <p:sp>
        <p:nvSpPr>
          <p:cNvPr id="35" name="テキスト ボックス 34"/>
          <p:cNvSpPr txBox="1"/>
          <p:nvPr/>
        </p:nvSpPr>
        <p:spPr>
          <a:xfrm>
            <a:off x="2594121" y="3298936"/>
            <a:ext cx="492443" cy="461665"/>
          </a:xfrm>
          <a:prstGeom prst="rect">
            <a:avLst/>
          </a:prstGeom>
          <a:noFill/>
        </p:spPr>
        <p:txBody>
          <a:bodyPr wrap="none" rtlCol="0">
            <a:spAutoFit/>
          </a:bodyPr>
          <a:lstStyle/>
          <a:p>
            <a:r>
              <a:rPr kumimoji="1" lang="ja-JP" altLang="en-US" sz="2400" dirty="0">
                <a:solidFill>
                  <a:srgbClr val="FF0000"/>
                </a:solidFill>
              </a:rPr>
              <a:t>⑦</a:t>
            </a:r>
          </a:p>
        </p:txBody>
      </p:sp>
      <p:sp>
        <p:nvSpPr>
          <p:cNvPr id="36" name="テキスト ボックス 35"/>
          <p:cNvSpPr txBox="1"/>
          <p:nvPr/>
        </p:nvSpPr>
        <p:spPr>
          <a:xfrm>
            <a:off x="4285603" y="3303988"/>
            <a:ext cx="492443" cy="461665"/>
          </a:xfrm>
          <a:prstGeom prst="rect">
            <a:avLst/>
          </a:prstGeom>
          <a:noFill/>
        </p:spPr>
        <p:txBody>
          <a:bodyPr wrap="none" rtlCol="0">
            <a:spAutoFit/>
          </a:bodyPr>
          <a:lstStyle/>
          <a:p>
            <a:r>
              <a:rPr kumimoji="1" lang="ja-JP" altLang="en-US" sz="2400" dirty="0">
                <a:solidFill>
                  <a:srgbClr val="FF0000"/>
                </a:solidFill>
              </a:rPr>
              <a:t>⑧</a:t>
            </a:r>
          </a:p>
        </p:txBody>
      </p:sp>
      <p:sp>
        <p:nvSpPr>
          <p:cNvPr id="37" name="テキスト ボックス 36"/>
          <p:cNvSpPr txBox="1"/>
          <p:nvPr/>
        </p:nvSpPr>
        <p:spPr>
          <a:xfrm>
            <a:off x="6773176" y="3298935"/>
            <a:ext cx="492443" cy="461665"/>
          </a:xfrm>
          <a:prstGeom prst="rect">
            <a:avLst/>
          </a:prstGeom>
          <a:noFill/>
        </p:spPr>
        <p:txBody>
          <a:bodyPr wrap="none" rtlCol="0">
            <a:spAutoFit/>
          </a:bodyPr>
          <a:lstStyle/>
          <a:p>
            <a:r>
              <a:rPr kumimoji="1" lang="ja-JP" altLang="en-US" sz="2400" dirty="0">
                <a:solidFill>
                  <a:srgbClr val="FF0000"/>
                </a:solidFill>
              </a:rPr>
              <a:t>⑨</a:t>
            </a:r>
          </a:p>
        </p:txBody>
      </p:sp>
      <p:sp>
        <p:nvSpPr>
          <p:cNvPr id="38" name="テキスト ボックス 37"/>
          <p:cNvSpPr txBox="1"/>
          <p:nvPr/>
        </p:nvSpPr>
        <p:spPr>
          <a:xfrm>
            <a:off x="2593896" y="2202071"/>
            <a:ext cx="492443" cy="461665"/>
          </a:xfrm>
          <a:prstGeom prst="rect">
            <a:avLst/>
          </a:prstGeom>
          <a:noFill/>
        </p:spPr>
        <p:txBody>
          <a:bodyPr wrap="none" rtlCol="0">
            <a:spAutoFit/>
          </a:bodyPr>
          <a:lstStyle/>
          <a:p>
            <a:r>
              <a:rPr kumimoji="1" lang="ja-JP" altLang="en-US" sz="2400" dirty="0">
                <a:solidFill>
                  <a:srgbClr val="FF0000"/>
                </a:solidFill>
              </a:rPr>
              <a:t>⑩</a:t>
            </a:r>
          </a:p>
        </p:txBody>
      </p:sp>
      <p:sp>
        <p:nvSpPr>
          <p:cNvPr id="39" name="テキスト ボックス 38"/>
          <p:cNvSpPr txBox="1"/>
          <p:nvPr/>
        </p:nvSpPr>
        <p:spPr>
          <a:xfrm>
            <a:off x="134779" y="3290170"/>
            <a:ext cx="492443" cy="461665"/>
          </a:xfrm>
          <a:prstGeom prst="rect">
            <a:avLst/>
          </a:prstGeom>
          <a:noFill/>
        </p:spPr>
        <p:txBody>
          <a:bodyPr wrap="none" rtlCol="0">
            <a:spAutoFit/>
          </a:bodyPr>
          <a:lstStyle/>
          <a:p>
            <a:r>
              <a:rPr kumimoji="1" lang="ja-JP" altLang="en-US" sz="2400" dirty="0">
                <a:solidFill>
                  <a:srgbClr val="FF0000"/>
                </a:solidFill>
              </a:rPr>
              <a:t>⑪</a:t>
            </a: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a:t>①</a:t>
            </a:r>
            <a:r>
              <a:rPr kumimoji="1" lang="en-US" altLang="ja-JP" b="1" dirty="0"/>
              <a:t>QGIS</a:t>
            </a:r>
            <a:r>
              <a:rPr kumimoji="1" lang="ja-JP" altLang="en-US" b="1" dirty="0"/>
              <a:t>ファイルを保存　②</a:t>
            </a:r>
            <a:r>
              <a:rPr lang="ja-JP" altLang="en-US" b="1" dirty="0"/>
              <a:t>名前をつけて</a:t>
            </a:r>
            <a:r>
              <a:rPr lang="en-US" altLang="ja-JP" b="1" dirty="0"/>
              <a:t>QGIS</a:t>
            </a:r>
            <a:r>
              <a:rPr lang="ja-JP" altLang="en-US" b="1" dirty="0"/>
              <a:t>ファイルを保存　③地図移動　④地図の拡大と縮小　⑤選択領域にズーム</a:t>
            </a:r>
            <a:endParaRPr lang="en-US" altLang="ja-JP" b="1" dirty="0"/>
          </a:p>
          <a:p>
            <a:endParaRPr kumimoji="1" lang="en-US" altLang="ja-JP" b="1" dirty="0"/>
          </a:p>
          <a:p>
            <a:r>
              <a:rPr kumimoji="1" lang="ja-JP" altLang="en-US" b="1" dirty="0"/>
              <a:t>⑥動作の前後移動　⑦地物情報の表示　⑧選択と選択取り消し　⑨長さ、面積計測（手動）　⑩レイヤ編集　</a:t>
            </a:r>
            <a:endParaRPr kumimoji="1" lang="en-US" altLang="ja-JP" b="1" dirty="0"/>
          </a:p>
          <a:p>
            <a:endParaRPr lang="en-US" altLang="ja-JP" b="1" dirty="0"/>
          </a:p>
          <a:p>
            <a:r>
              <a:rPr lang="ja-JP" altLang="en-US" b="1" dirty="0"/>
              <a:t>⑪レイヤの読み込み（ベクタ、ラスタ、テキスト等）</a:t>
            </a:r>
            <a:endParaRPr kumimoji="1" lang="ja-JP" altLang="en-US" b="1" dirty="0"/>
          </a:p>
        </p:txBody>
      </p:sp>
      <p:cxnSp>
        <p:nvCxnSpPr>
          <p:cNvPr id="43" name="直線コネクタ 42"/>
          <p:cNvCxnSpPr/>
          <p:nvPr/>
        </p:nvCxnSpPr>
        <p:spPr>
          <a:xfrm flipH="1">
            <a:off x="1120976" y="1454058"/>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1608070" y="1446275"/>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314981"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7" name="グループ化 56"/>
          <p:cNvGrpSpPr/>
          <p:nvPr/>
        </p:nvGrpSpPr>
        <p:grpSpPr>
          <a:xfrm>
            <a:off x="4210051" y="1428750"/>
            <a:ext cx="346604" cy="501648"/>
            <a:chOff x="4210051" y="1428750"/>
            <a:chExt cx="346604" cy="501648"/>
          </a:xfrm>
        </p:grpSpPr>
        <p:cxnSp>
          <p:nvCxnSpPr>
            <p:cNvPr id="46" name="直線コネクタ 45"/>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p:cNvCxnSpPr/>
          <p:nvPr/>
        </p:nvCxnSpPr>
        <p:spPr>
          <a:xfrm flipH="1">
            <a:off x="5752575"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8" name="グループ化 57"/>
          <p:cNvGrpSpPr/>
          <p:nvPr/>
        </p:nvGrpSpPr>
        <p:grpSpPr>
          <a:xfrm>
            <a:off x="6663443" y="1422044"/>
            <a:ext cx="346604" cy="501648"/>
            <a:chOff x="4210051" y="1428750"/>
            <a:chExt cx="346604" cy="501648"/>
          </a:xfrm>
        </p:grpSpPr>
        <p:cxnSp>
          <p:nvCxnSpPr>
            <p:cNvPr id="59" name="直線コネクタ 58"/>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2" name="直線コネクタ 61"/>
          <p:cNvCxnSpPr/>
          <p:nvPr/>
        </p:nvCxnSpPr>
        <p:spPr>
          <a:xfrm>
            <a:off x="2840118"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4" name="グループ化 63"/>
          <p:cNvGrpSpPr/>
          <p:nvPr/>
        </p:nvGrpSpPr>
        <p:grpSpPr>
          <a:xfrm rot="10800000">
            <a:off x="3943350" y="3069679"/>
            <a:ext cx="834696" cy="326371"/>
            <a:chOff x="4093434" y="1428750"/>
            <a:chExt cx="834696" cy="326371"/>
          </a:xfrm>
        </p:grpSpPr>
        <p:cxnSp>
          <p:nvCxnSpPr>
            <p:cNvPr id="65" name="直線コネクタ 64"/>
            <p:cNvCxnSpPr/>
            <p:nvPr/>
          </p:nvCxnSpPr>
          <p:spPr>
            <a:xfrm rot="10800000" flipV="1">
              <a:off x="4093434" y="1622614"/>
              <a:ext cx="267722" cy="1029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0800000" flipH="1" flipV="1">
              <a:off x="4361155" y="1622614"/>
              <a:ext cx="566975" cy="13250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70" name="直線コネクタ 69"/>
          <p:cNvCxnSpPr/>
          <p:nvPr/>
        </p:nvCxnSpPr>
        <p:spPr>
          <a:xfrm>
            <a:off x="7010046"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92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425499"/>
            <a:ext cx="9072014" cy="362684"/>
          </a:xfrm>
          <a:prstGeom prst="rect">
            <a:avLst/>
          </a:prstGeom>
        </p:spPr>
      </p:pic>
      <p:cxnSp>
        <p:nvCxnSpPr>
          <p:cNvPr id="5" name="直線コネクタ 4"/>
          <p:cNvCxnSpPr>
            <a:endCxn id="7" idx="0"/>
          </p:cNvCxnSpPr>
          <p:nvPr/>
        </p:nvCxnSpPr>
        <p:spPr>
          <a:xfrm>
            <a:off x="1895475" y="1822696"/>
            <a:ext cx="151720" cy="6239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1327539" y="801540"/>
            <a:ext cx="1" cy="5033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142941" y="2446655"/>
            <a:ext cx="1808508" cy="338554"/>
          </a:xfrm>
          <a:prstGeom prst="rect">
            <a:avLst/>
          </a:prstGeom>
          <a:noFill/>
        </p:spPr>
        <p:txBody>
          <a:bodyPr wrap="none" rtlCol="0">
            <a:spAutoFit/>
          </a:bodyPr>
          <a:lstStyle/>
          <a:p>
            <a:r>
              <a:rPr kumimoji="1" lang="ja-JP" altLang="en-US" sz="1600" b="1" dirty="0"/>
              <a:t>右側の座標を固定</a:t>
            </a:r>
          </a:p>
        </p:txBody>
      </p:sp>
      <p:sp>
        <p:nvSpPr>
          <p:cNvPr id="8" name="テキスト ボックス 7"/>
          <p:cNvSpPr txBox="1"/>
          <p:nvPr/>
        </p:nvSpPr>
        <p:spPr>
          <a:xfrm>
            <a:off x="0" y="402699"/>
            <a:ext cx="3113353" cy="338554"/>
          </a:xfrm>
          <a:prstGeom prst="rect">
            <a:avLst/>
          </a:prstGeom>
          <a:noFill/>
        </p:spPr>
        <p:txBody>
          <a:bodyPr wrap="none" rtlCol="0">
            <a:spAutoFit/>
          </a:bodyPr>
          <a:lstStyle/>
          <a:p>
            <a:r>
              <a:rPr lang="ja-JP" altLang="en-US" sz="1600" b="1" dirty="0"/>
              <a:t>カーソル</a:t>
            </a:r>
            <a:r>
              <a:rPr kumimoji="1" lang="ja-JP" altLang="en-US" sz="1600" b="1" dirty="0"/>
              <a:t>のある場所の座標</a:t>
            </a:r>
            <a:r>
              <a:rPr lang="ja-JP" altLang="en-US" sz="1600" b="1" dirty="0"/>
              <a:t>を</a:t>
            </a:r>
            <a:r>
              <a:rPr kumimoji="1" lang="ja-JP" altLang="en-US" sz="1600" b="1" dirty="0"/>
              <a:t>表示</a:t>
            </a:r>
          </a:p>
        </p:txBody>
      </p:sp>
      <p:sp>
        <p:nvSpPr>
          <p:cNvPr id="9" name="テキスト ボックス 8"/>
          <p:cNvSpPr txBox="1"/>
          <p:nvPr/>
        </p:nvSpPr>
        <p:spPr>
          <a:xfrm>
            <a:off x="2867668" y="724852"/>
            <a:ext cx="1188146" cy="338554"/>
          </a:xfrm>
          <a:prstGeom prst="rect">
            <a:avLst/>
          </a:prstGeom>
          <a:noFill/>
        </p:spPr>
        <p:txBody>
          <a:bodyPr wrap="none" rtlCol="0">
            <a:spAutoFit/>
          </a:bodyPr>
          <a:lstStyle/>
          <a:p>
            <a:r>
              <a:rPr kumimoji="1" lang="ja-JP" altLang="en-US" sz="1600" b="1" dirty="0"/>
              <a:t>縮尺</a:t>
            </a:r>
            <a:r>
              <a:rPr lang="ja-JP" altLang="en-US" sz="1600" b="1" dirty="0"/>
              <a:t>を指定</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endCxn id="20" idx="0"/>
          </p:cNvCxnSpPr>
          <p:nvPr/>
        </p:nvCxnSpPr>
        <p:spPr>
          <a:xfrm flipH="1">
            <a:off x="7441954" y="1717163"/>
            <a:ext cx="408428" cy="4563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a:t>プロジェクトの座標系とオンザフライの設定ができる</a:t>
            </a:r>
          </a:p>
        </p:txBody>
      </p:sp>
      <p:sp>
        <p:nvSpPr>
          <p:cNvPr id="30" name="テキスト ボックス 29"/>
          <p:cNvSpPr txBox="1"/>
          <p:nvPr/>
        </p:nvSpPr>
        <p:spPr>
          <a:xfrm>
            <a:off x="3845215" y="1988881"/>
            <a:ext cx="1218603" cy="338554"/>
          </a:xfrm>
          <a:prstGeom prst="rect">
            <a:avLst/>
          </a:prstGeom>
          <a:noFill/>
        </p:spPr>
        <p:txBody>
          <a:bodyPr wrap="none" rtlCol="0">
            <a:spAutoFit/>
          </a:bodyPr>
          <a:lstStyle/>
          <a:p>
            <a:r>
              <a:rPr kumimoji="1" lang="ja-JP" altLang="en-US" sz="1600" b="1" dirty="0"/>
              <a:t>地図の回転</a:t>
            </a:r>
          </a:p>
        </p:txBody>
      </p:sp>
      <p:cxnSp>
        <p:nvCxnSpPr>
          <p:cNvPr id="22" name="直線コネクタ 21"/>
          <p:cNvCxnSpPr/>
          <p:nvPr/>
        </p:nvCxnSpPr>
        <p:spPr>
          <a:xfrm flipH="1">
            <a:off x="3113353" y="1055392"/>
            <a:ext cx="271586" cy="4209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9601" y="2173547"/>
            <a:ext cx="2904705" cy="2914850"/>
          </a:xfrm>
          <a:prstGeom prst="rect">
            <a:avLst/>
          </a:prstGeom>
        </p:spPr>
      </p:pic>
    </p:spTree>
    <p:extLst>
      <p:ext uri="{BB962C8B-B14F-4D97-AF65-F5344CB8AC3E}">
        <p14:creationId xmlns:p14="http://schemas.microsoft.com/office/powerpoint/2010/main" val="3688824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a:solidFill>
                  <a:srgbClr val="0070C0"/>
                </a:solidFill>
              </a:rPr>
              <a:t>データの読み込み　①ベクタ</a:t>
            </a:r>
          </a:p>
        </p:txBody>
      </p:sp>
      <p:sp>
        <p:nvSpPr>
          <p:cNvPr id="5" name="正方形/長方形 4"/>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a:t>ベクタデータを読み込むアイコンを</a:t>
            </a:r>
            <a:r>
              <a:rPr lang="ja-JP" altLang="en-US" sz="1600" dirty="0"/>
              <a:t>クリックするとベクタレイヤ追加ウインドウが表示される。</a:t>
            </a:r>
            <a:endParaRPr lang="en-US" altLang="ja-JP" sz="1600" dirty="0"/>
          </a:p>
          <a:p>
            <a:r>
              <a:rPr kumimoji="1" lang="ja-JP" altLang="en-US" sz="1600" dirty="0"/>
              <a:t>文字コードにあわせてエンコーディングを設定し、ブラウズからファイルを選択する。</a:t>
            </a:r>
          </a:p>
        </p:txBody>
      </p:sp>
      <p:cxnSp>
        <p:nvCxnSpPr>
          <p:cNvPr id="9" name="直線矢印コネクタ 8"/>
          <p:cNvCxnSpPr/>
          <p:nvPr/>
        </p:nvCxnSpPr>
        <p:spPr>
          <a:xfrm flipV="1">
            <a:off x="1114425" y="1572803"/>
            <a:ext cx="1936127" cy="245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24" y="827314"/>
            <a:ext cx="5802881" cy="4248263"/>
          </a:xfrm>
          <a:prstGeom prst="rect">
            <a:avLst/>
          </a:prstGeom>
        </p:spPr>
      </p:pic>
      <p:sp>
        <p:nvSpPr>
          <p:cNvPr id="6" name="正方形/長方形 5"/>
          <p:cNvSpPr/>
          <p:nvPr/>
        </p:nvSpPr>
        <p:spPr>
          <a:xfrm>
            <a:off x="3155327" y="1362269"/>
            <a:ext cx="1416673" cy="290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02220" y="1699255"/>
            <a:ext cx="2647543" cy="165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559269" y="2202024"/>
            <a:ext cx="171832" cy="111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23109" y="4786605"/>
            <a:ext cx="593143" cy="167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①ポイントデータ</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7" y="876299"/>
            <a:ext cx="5860585" cy="4505325"/>
          </a:xfrm>
          <a:prstGeom prst="rect">
            <a:avLst/>
          </a:prstGeom>
        </p:spPr>
      </p:pic>
    </p:spTree>
    <p:extLst>
      <p:ext uri="{BB962C8B-B14F-4D97-AF65-F5344CB8AC3E}">
        <p14:creationId xmlns:p14="http://schemas.microsoft.com/office/powerpoint/2010/main" val="1256082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②ラインデータ</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551" y="738246"/>
            <a:ext cx="6126898" cy="4710053"/>
          </a:xfrm>
          <a:prstGeom prst="rect">
            <a:avLst/>
          </a:prstGeom>
        </p:spPr>
      </p:pic>
    </p:spTree>
    <p:extLst>
      <p:ext uri="{BB962C8B-B14F-4D97-AF65-F5344CB8AC3E}">
        <p14:creationId xmlns:p14="http://schemas.microsoft.com/office/powerpoint/2010/main" val="141984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③ポリゴンデータ</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51" y="712053"/>
            <a:ext cx="6507898" cy="5002947"/>
          </a:xfrm>
          <a:prstGeom prst="rect">
            <a:avLst/>
          </a:prstGeom>
        </p:spPr>
      </p:pic>
    </p:spTree>
    <p:extLst>
      <p:ext uri="{BB962C8B-B14F-4D97-AF65-F5344CB8AC3E}">
        <p14:creationId xmlns:p14="http://schemas.microsoft.com/office/powerpoint/2010/main" val="44367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a:solidFill>
                  <a:srgbClr val="0070C0"/>
                </a:solidFill>
              </a:rPr>
              <a:t>データの読み込み　②</a:t>
            </a:r>
            <a:r>
              <a:rPr lang="ja-JP" altLang="en-US" sz="3200" b="1" dirty="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ラスタデータを読み込むアイコンをクリックし、読み込みたいラスタデータを選択する</a:t>
            </a:r>
            <a:endParaRPr lang="en-US" altLang="ja-JP" sz="1600" dirty="0"/>
          </a:p>
        </p:txBody>
      </p:sp>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250" y="678134"/>
            <a:ext cx="6109038" cy="4472399"/>
          </a:xfrm>
          <a:prstGeom prst="rect">
            <a:avLst/>
          </a:prstGeom>
        </p:spPr>
      </p:pic>
      <p:sp>
        <p:nvSpPr>
          <p:cNvPr id="14" name="正方形/長方形 13"/>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V="1">
            <a:off x="1114425" y="1652600"/>
            <a:ext cx="1819825" cy="165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8601075" y="1884680"/>
            <a:ext cx="211713" cy="172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644100" y="4838699"/>
            <a:ext cx="590814" cy="209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34250" y="1548882"/>
            <a:ext cx="1497791" cy="335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9652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2163259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AD7C9E1-F31A-4C33-B4DC-835E4359C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1402" y="1937546"/>
            <a:ext cx="4690303" cy="2257382"/>
          </a:xfrm>
          <a:prstGeom prst="rect">
            <a:avLst/>
          </a:prstGeom>
        </p:spPr>
      </p:pic>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a:t>【</a:t>
            </a:r>
            <a:r>
              <a:rPr lang="ja-JP" altLang="en-US" sz="2000" dirty="0"/>
              <a:t>利用データ</a:t>
            </a:r>
            <a:r>
              <a:rPr lang="en-US" altLang="ja-JP" sz="2000" dirty="0"/>
              <a:t>】</a:t>
            </a:r>
          </a:p>
          <a:p>
            <a:r>
              <a:rPr lang="ja-JP" altLang="en-US" sz="2000" dirty="0"/>
              <a:t>各スライド中に記載</a:t>
            </a:r>
            <a:endParaRPr lang="en-US" altLang="ja-JP" sz="2000" dirty="0"/>
          </a:p>
          <a:p>
            <a:endParaRPr lang="en-US" altLang="ja-JP" sz="2000" dirty="0"/>
          </a:p>
          <a:p>
            <a:r>
              <a:rPr lang="en-US" altLang="ja-JP" sz="2000" dirty="0"/>
              <a:t>【</a:t>
            </a:r>
            <a:r>
              <a:rPr lang="ja-JP" altLang="en-US" sz="2000" dirty="0"/>
              <a:t>実習内容</a:t>
            </a:r>
            <a:r>
              <a:rPr lang="en-US" altLang="ja-JP" sz="2000" dirty="0"/>
              <a:t>】</a:t>
            </a:r>
          </a:p>
          <a:p>
            <a:endParaRPr lang="en-US" altLang="ja-JP" sz="2000" dirty="0"/>
          </a:p>
          <a:p>
            <a:r>
              <a:rPr lang="ja-JP" altLang="en-US" sz="2000" dirty="0"/>
              <a:t>①　インストールと起動</a:t>
            </a:r>
          </a:p>
          <a:p>
            <a:r>
              <a:rPr lang="ja-JP" altLang="en-US" sz="2000" dirty="0"/>
              <a:t>②　機能の確認とデータの読み込み</a:t>
            </a:r>
          </a:p>
          <a:p>
            <a:r>
              <a:rPr lang="ja-JP" altLang="en-US" sz="2000" dirty="0"/>
              <a:t>③　地図のレイアウ</a:t>
            </a:r>
          </a:p>
          <a:p>
            <a:r>
              <a:rPr lang="ja-JP" altLang="en-US" sz="2000" dirty="0"/>
              <a:t>④　属性テーブルとプロパティ</a:t>
            </a:r>
          </a:p>
          <a:p>
            <a:r>
              <a:rPr lang="ja-JP" altLang="en-US" sz="2000" dirty="0"/>
              <a:t>⑤　データの保存形式</a:t>
            </a:r>
          </a:p>
          <a:p>
            <a:endParaRPr lang="en-US" altLang="ja-JP" sz="2000" dirty="0"/>
          </a:p>
        </p:txBody>
      </p:sp>
    </p:spTree>
    <p:extLst>
      <p:ext uri="{BB962C8B-B14F-4D97-AF65-F5344CB8AC3E}">
        <p14:creationId xmlns:p14="http://schemas.microsoft.com/office/powerpoint/2010/main" val="162111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170" y="566701"/>
            <a:ext cx="6764048" cy="4291012"/>
          </a:xfrm>
          <a:prstGeom prst="rect">
            <a:avLst/>
          </a:prstGeom>
        </p:spPr>
      </p:pic>
      <p:sp>
        <p:nvSpPr>
          <p:cNvPr id="3" name="タイトル 2"/>
          <p:cNvSpPr txBox="1">
            <a:spLocks noGrp="1"/>
          </p:cNvSpPr>
          <p:nvPr>
            <p:ph type="title"/>
          </p:nvPr>
        </p:nvSpPr>
        <p:spPr>
          <a:xfrm>
            <a:off x="117475" y="39719"/>
            <a:ext cx="4350871" cy="480131"/>
          </a:xfrm>
          <a:prstGeom prst="rect">
            <a:avLst/>
          </a:prstGeom>
          <a:noFill/>
        </p:spPr>
        <p:txBody>
          <a:bodyPr wrap="none" rtlCol="0">
            <a:spAutoFit/>
          </a:bodyPr>
          <a:lstStyle/>
          <a:p>
            <a:r>
              <a:rPr kumimoji="1" lang="ja-JP" altLang="en-US" sz="2800" b="1" u="sng" dirty="0">
                <a:solidFill>
                  <a:srgbClr val="0070C0"/>
                </a:solidFill>
              </a:rPr>
              <a:t>データの読み込み　③ＣＳＶ</a:t>
            </a:r>
          </a:p>
        </p:txBody>
      </p:sp>
      <p:sp>
        <p:nvSpPr>
          <p:cNvPr id="5" name="正方形/長方形 4"/>
          <p:cNvSpPr/>
          <p:nvPr/>
        </p:nvSpPr>
        <p:spPr>
          <a:xfrm>
            <a:off x="580913" y="1681623"/>
            <a:ext cx="457311" cy="31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26110" y="1867207"/>
            <a:ext cx="1033577" cy="1330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17475" y="4825684"/>
            <a:ext cx="8982075" cy="830997"/>
          </a:xfrm>
          <a:prstGeom prst="rect">
            <a:avLst/>
          </a:prstGeom>
          <a:noFill/>
        </p:spPr>
        <p:txBody>
          <a:bodyPr wrap="square" rtlCol="0">
            <a:spAutoFit/>
          </a:bodyPr>
          <a:lstStyle/>
          <a:p>
            <a:r>
              <a:rPr lang="ja-JP" altLang="en-US" sz="1600" dirty="0"/>
              <a:t>テキスト読み込みのアイコンから、</a:t>
            </a:r>
            <a:r>
              <a:rPr lang="en-US" altLang="ja-JP" sz="1600" dirty="0"/>
              <a:t>CSV</a:t>
            </a:r>
            <a:r>
              <a:rPr lang="ja-JP" altLang="en-US" sz="1600" dirty="0"/>
              <a:t>ファイルを読み込む。</a:t>
            </a:r>
            <a:endParaRPr lang="en-US" altLang="ja-JP" sz="1600" dirty="0"/>
          </a:p>
          <a:p>
            <a:r>
              <a:rPr kumimoji="1" lang="ja-JP" altLang="en-US" sz="1600" dirty="0"/>
              <a:t>参照からファイルを選択し、ファイル形式を</a:t>
            </a:r>
            <a:r>
              <a:rPr kumimoji="1" lang="en-US" altLang="ja-JP" sz="1600" dirty="0"/>
              <a:t>CSV</a:t>
            </a:r>
            <a:r>
              <a:rPr kumimoji="1" lang="ja-JP" altLang="en-US" sz="1600" dirty="0"/>
              <a:t>にする。</a:t>
            </a:r>
            <a:r>
              <a:rPr kumimoji="1" lang="en-US" altLang="ja-JP" sz="1600" dirty="0"/>
              <a:t>X,Y</a:t>
            </a:r>
            <a:r>
              <a:rPr kumimoji="1" lang="ja-JP" altLang="en-US" sz="1600" dirty="0"/>
              <a:t>フィールドに対応する緯度経度があれば指定。し、緯度経度がなければジオメトリなしにチェックをする。</a:t>
            </a:r>
          </a:p>
        </p:txBody>
      </p:sp>
      <p:sp>
        <p:nvSpPr>
          <p:cNvPr id="13" name="正方形/長方形 12"/>
          <p:cNvSpPr/>
          <p:nvPr/>
        </p:nvSpPr>
        <p:spPr>
          <a:xfrm>
            <a:off x="4091156" y="2411289"/>
            <a:ext cx="1061869" cy="2176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7236" y="4571999"/>
            <a:ext cx="542925" cy="1930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159687" y="1905000"/>
            <a:ext cx="1716988" cy="275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091156" y="2923986"/>
            <a:ext cx="1652419" cy="228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582025" y="906340"/>
            <a:ext cx="227865" cy="13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0547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80636" y="652046"/>
            <a:ext cx="2802673" cy="4998064"/>
          </a:xfrm>
          <a:prstGeom prst="rect">
            <a:avLst/>
          </a:prstGeom>
        </p:spPr>
      </p:pic>
      <p:sp>
        <p:nvSpPr>
          <p:cNvPr id="2" name="タイトル 1"/>
          <p:cNvSpPr>
            <a:spLocks noGrp="1"/>
          </p:cNvSpPr>
          <p:nvPr>
            <p:ph type="title"/>
          </p:nvPr>
        </p:nvSpPr>
        <p:spPr>
          <a:xfrm>
            <a:off x="139959" y="123715"/>
            <a:ext cx="7886700" cy="505354"/>
          </a:xfrm>
        </p:spPr>
        <p:txBody>
          <a:bodyPr>
            <a:normAutofit fontScale="90000"/>
          </a:bodyPr>
          <a:lstStyle/>
          <a:p>
            <a:r>
              <a:rPr kumimoji="1" lang="ja-JP" altLang="en-US" dirty="0"/>
              <a:t>レイヤの切り替え</a:t>
            </a:r>
          </a:p>
        </p:txBody>
      </p:sp>
      <p:sp>
        <p:nvSpPr>
          <p:cNvPr id="7" name="正方形/長方形 6"/>
          <p:cNvSpPr/>
          <p:nvPr/>
        </p:nvSpPr>
        <p:spPr>
          <a:xfrm>
            <a:off x="1538602" y="3377647"/>
            <a:ext cx="299723" cy="1165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61574" y="1359653"/>
            <a:ext cx="4349052" cy="4035987"/>
          </a:xfrm>
          <a:prstGeom prst="rect">
            <a:avLst/>
          </a:prstGeom>
        </p:spPr>
      </p:pic>
    </p:spTree>
    <p:extLst>
      <p:ext uri="{BB962C8B-B14F-4D97-AF65-F5344CB8AC3E}">
        <p14:creationId xmlns:p14="http://schemas.microsoft.com/office/powerpoint/2010/main" val="2278969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895724" y="952499"/>
            <a:ext cx="4939457" cy="458152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97802" y="846684"/>
            <a:ext cx="2640748" cy="4774106"/>
          </a:xfrm>
          <a:prstGeom prst="rect">
            <a:avLst/>
          </a:prstGeom>
        </p:spPr>
      </p:pic>
      <p:cxnSp>
        <p:nvCxnSpPr>
          <p:cNvPr id="6" name="直線矢印コネクタ 5"/>
          <p:cNvCxnSpPr/>
          <p:nvPr/>
        </p:nvCxnSpPr>
        <p:spPr>
          <a:xfrm flipV="1">
            <a:off x="1143000" y="3457575"/>
            <a:ext cx="0" cy="94297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タイトル 1"/>
          <p:cNvSpPr>
            <a:spLocks noGrp="1"/>
          </p:cNvSpPr>
          <p:nvPr>
            <p:ph type="title"/>
          </p:nvPr>
        </p:nvSpPr>
        <p:spPr>
          <a:xfrm>
            <a:off x="139959" y="123715"/>
            <a:ext cx="7886700" cy="505354"/>
          </a:xfrm>
        </p:spPr>
        <p:txBody>
          <a:bodyPr>
            <a:normAutofit fontScale="90000"/>
          </a:bodyPr>
          <a:lstStyle/>
          <a:p>
            <a:r>
              <a:rPr kumimoji="1" lang="ja-JP" altLang="en-US" dirty="0"/>
              <a:t>レイヤ</a:t>
            </a:r>
            <a:r>
              <a:rPr lang="ja-JP" altLang="en-US" dirty="0"/>
              <a:t>の</a:t>
            </a:r>
            <a:r>
              <a:rPr kumimoji="1" lang="ja-JP" altLang="en-US" dirty="0"/>
              <a:t>重ね合わせ</a:t>
            </a:r>
          </a:p>
        </p:txBody>
      </p:sp>
    </p:spTree>
    <p:extLst>
      <p:ext uri="{BB962C8B-B14F-4D97-AF65-F5344CB8AC3E}">
        <p14:creationId xmlns:p14="http://schemas.microsoft.com/office/powerpoint/2010/main" val="1096001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9074" y="714374"/>
            <a:ext cx="3079179" cy="492929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25" y="2790824"/>
            <a:ext cx="2276475" cy="1181100"/>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0072" y="804752"/>
            <a:ext cx="2511841" cy="4524595"/>
          </a:xfrm>
          <a:prstGeom prst="rect">
            <a:avLst/>
          </a:prstGeom>
        </p:spPr>
      </p:pic>
      <p:cxnSp>
        <p:nvCxnSpPr>
          <p:cNvPr id="9" name="直線矢印コネクタ 8"/>
          <p:cNvCxnSpPr/>
          <p:nvPr/>
        </p:nvCxnSpPr>
        <p:spPr>
          <a:xfrm>
            <a:off x="2914650" y="3067050"/>
            <a:ext cx="1209675"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76725" y="3648075"/>
            <a:ext cx="6762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019675" y="3857625"/>
            <a:ext cx="1040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タイトル 1"/>
          <p:cNvSpPr>
            <a:spLocks noGrp="1"/>
          </p:cNvSpPr>
          <p:nvPr>
            <p:ph type="title"/>
          </p:nvPr>
        </p:nvSpPr>
        <p:spPr>
          <a:xfrm>
            <a:off x="139959" y="123715"/>
            <a:ext cx="7886700" cy="505354"/>
          </a:xfrm>
        </p:spPr>
        <p:txBody>
          <a:bodyPr>
            <a:normAutofit fontScale="90000"/>
          </a:bodyPr>
          <a:lstStyle/>
          <a:p>
            <a:r>
              <a:rPr kumimoji="1" lang="ja-JP" altLang="en-US" dirty="0"/>
              <a:t>レイヤの削除</a:t>
            </a:r>
          </a:p>
        </p:txBody>
      </p:sp>
    </p:spTree>
    <p:extLst>
      <p:ext uri="{BB962C8B-B14F-4D97-AF65-F5344CB8AC3E}">
        <p14:creationId xmlns:p14="http://schemas.microsoft.com/office/powerpoint/2010/main" val="3260104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1665" y="848890"/>
            <a:ext cx="4207445" cy="4197766"/>
          </a:xfrm>
          <a:prstGeom prst="rect">
            <a:avLst/>
          </a:prstGeom>
        </p:spPr>
      </p:pic>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2320" y="823040"/>
            <a:ext cx="2316207" cy="4203005"/>
          </a:xfrm>
          <a:prstGeom prst="rect">
            <a:avLst/>
          </a:prstGeom>
        </p:spPr>
      </p:pic>
      <p:sp>
        <p:nvSpPr>
          <p:cNvPr id="5" name="テキスト ボックス 4"/>
          <p:cNvSpPr txBox="1"/>
          <p:nvPr/>
        </p:nvSpPr>
        <p:spPr>
          <a:xfrm>
            <a:off x="1898034" y="463876"/>
            <a:ext cx="1186543" cy="338554"/>
          </a:xfrm>
          <a:prstGeom prst="rect">
            <a:avLst/>
          </a:prstGeom>
          <a:noFill/>
        </p:spPr>
        <p:txBody>
          <a:bodyPr wrap="none" rtlCol="0">
            <a:spAutoFit/>
          </a:bodyPr>
          <a:lstStyle/>
          <a:p>
            <a:r>
              <a:rPr kumimoji="1" lang="ja-JP" altLang="en-US" sz="1600" b="1" dirty="0"/>
              <a:t>プロジェクト</a:t>
            </a:r>
          </a:p>
        </p:txBody>
      </p:sp>
      <p:sp>
        <p:nvSpPr>
          <p:cNvPr id="6" name="テキスト ボックス 5"/>
          <p:cNvSpPr txBox="1"/>
          <p:nvPr/>
        </p:nvSpPr>
        <p:spPr>
          <a:xfrm>
            <a:off x="6421304" y="463876"/>
            <a:ext cx="598241" cy="338554"/>
          </a:xfrm>
          <a:prstGeom prst="rect">
            <a:avLst/>
          </a:prstGeom>
          <a:noFill/>
        </p:spPr>
        <p:txBody>
          <a:bodyPr wrap="none" rtlCol="0">
            <a:spAutoFit/>
          </a:bodyPr>
          <a:lstStyle/>
          <a:p>
            <a:r>
              <a:rPr kumimoji="1" lang="ja-JP" altLang="en-US" sz="1600" b="1" dirty="0"/>
              <a:t>編集</a:t>
            </a:r>
          </a:p>
        </p:txBody>
      </p:sp>
      <p:sp>
        <p:nvSpPr>
          <p:cNvPr id="7" name="テキスト ボックス 6"/>
          <p:cNvSpPr txBox="1"/>
          <p:nvPr/>
        </p:nvSpPr>
        <p:spPr>
          <a:xfrm>
            <a:off x="231833" y="5046656"/>
            <a:ext cx="4195093" cy="584775"/>
          </a:xfrm>
          <a:prstGeom prst="rect">
            <a:avLst/>
          </a:prstGeom>
          <a:noFill/>
        </p:spPr>
        <p:txBody>
          <a:bodyPr wrap="square" rtlCol="0">
            <a:spAutoFit/>
          </a:bodyPr>
          <a:lstStyle/>
          <a:p>
            <a:r>
              <a:rPr lang="en-US" altLang="ja-JP" sz="1600" dirty="0"/>
              <a:t>QGIS</a:t>
            </a:r>
            <a:r>
              <a:rPr lang="ja-JP" altLang="en-US" sz="1600" dirty="0"/>
              <a:t>（</a:t>
            </a:r>
            <a:r>
              <a:rPr lang="en-US" altLang="ja-JP" sz="1600" dirty="0"/>
              <a:t>.</a:t>
            </a:r>
            <a:r>
              <a:rPr lang="en-US" altLang="ja-JP" sz="1600" dirty="0" err="1"/>
              <a:t>qgs</a:t>
            </a:r>
            <a:r>
              <a:rPr lang="ja-JP" altLang="en-US" sz="1600" dirty="0"/>
              <a:t>）ファイルの保存や読み込み、地図のレイアウト、エクスポートができる。</a:t>
            </a:r>
            <a:endParaRPr lang="en-US" altLang="ja-JP" sz="1600" dirty="0"/>
          </a:p>
        </p:txBody>
      </p:sp>
      <p:sp>
        <p:nvSpPr>
          <p:cNvPr id="8" name="テキスト ボックス 7"/>
          <p:cNvSpPr txBox="1"/>
          <p:nvPr/>
        </p:nvSpPr>
        <p:spPr>
          <a:xfrm>
            <a:off x="4789110" y="5046656"/>
            <a:ext cx="4195093" cy="584775"/>
          </a:xfrm>
          <a:prstGeom prst="rect">
            <a:avLst/>
          </a:prstGeom>
          <a:noFill/>
        </p:spPr>
        <p:txBody>
          <a:bodyPr wrap="square" rtlCol="0">
            <a:spAutoFit/>
          </a:bodyPr>
          <a:lstStyle/>
          <a:p>
            <a:r>
              <a:rPr lang="ja-JP" altLang="en-US" sz="1600" dirty="0"/>
              <a:t>ベクターレイヤの編集ができる。編集状態になると、アクティブになる。</a:t>
            </a:r>
            <a:endParaRPr lang="en-US" altLang="ja-JP" sz="1600" dirty="0"/>
          </a:p>
        </p:txBody>
      </p:sp>
      <p:sp>
        <p:nvSpPr>
          <p:cNvPr id="12" name="タイトル 2"/>
          <p:cNvSpPr txBox="1">
            <a:spLocks noGrp="1"/>
          </p:cNvSpPr>
          <p:nvPr>
            <p:ph type="title"/>
          </p:nvPr>
        </p:nvSpPr>
        <p:spPr>
          <a:xfrm>
            <a:off x="0" y="6624"/>
            <a:ext cx="1217000" cy="369332"/>
          </a:xfrm>
          <a:prstGeom prst="rect">
            <a:avLst/>
          </a:prstGeom>
          <a:noFill/>
        </p:spPr>
        <p:txBody>
          <a:bodyPr wrap="none" rtlCol="0">
            <a:spAutoFit/>
          </a:bodyPr>
          <a:lstStyle/>
          <a:p>
            <a:r>
              <a:rPr kumimoji="1" lang="ja-JP" altLang="en-US" sz="2000" b="1" u="sng" dirty="0">
                <a:solidFill>
                  <a:srgbClr val="0070C0"/>
                </a:solidFill>
              </a:rPr>
              <a:t>機能説明</a:t>
            </a:r>
          </a:p>
        </p:txBody>
      </p:sp>
    </p:spTree>
    <p:extLst>
      <p:ext uri="{BB962C8B-B14F-4D97-AF65-F5344CB8AC3E}">
        <p14:creationId xmlns:p14="http://schemas.microsoft.com/office/powerpoint/2010/main" val="1644080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9560" y="442842"/>
            <a:ext cx="4088029" cy="4543943"/>
          </a:xfrm>
          <a:prstGeom prst="rect">
            <a:avLst/>
          </a:prstGeom>
        </p:spPr>
      </p:pic>
      <p:sp>
        <p:nvSpPr>
          <p:cNvPr id="7" name="テキスト ボックス 6"/>
          <p:cNvSpPr txBox="1"/>
          <p:nvPr/>
        </p:nvSpPr>
        <p:spPr>
          <a:xfrm>
            <a:off x="1910522" y="170963"/>
            <a:ext cx="756938" cy="338554"/>
          </a:xfrm>
          <a:prstGeom prst="rect">
            <a:avLst/>
          </a:prstGeom>
          <a:noFill/>
        </p:spPr>
        <p:txBody>
          <a:bodyPr wrap="none" rtlCol="0">
            <a:spAutoFit/>
          </a:bodyPr>
          <a:lstStyle/>
          <a:p>
            <a:r>
              <a:rPr lang="ja-JP" altLang="en-US" sz="1600" b="1" dirty="0"/>
              <a:t>ビュー</a:t>
            </a:r>
            <a:endParaRPr kumimoji="1" lang="ja-JP" altLang="en-US" sz="1600" b="1" dirty="0"/>
          </a:p>
        </p:txBody>
      </p:sp>
      <p:sp>
        <p:nvSpPr>
          <p:cNvPr id="8" name="テキスト ボックス 7"/>
          <p:cNvSpPr txBox="1"/>
          <p:nvPr/>
        </p:nvSpPr>
        <p:spPr>
          <a:xfrm>
            <a:off x="6627912" y="170963"/>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92496" y="5110610"/>
            <a:ext cx="4195093" cy="584775"/>
          </a:xfrm>
          <a:prstGeom prst="rect">
            <a:avLst/>
          </a:prstGeom>
          <a:noFill/>
        </p:spPr>
        <p:txBody>
          <a:bodyPr wrap="square" rtlCol="0">
            <a:spAutoFit/>
          </a:bodyPr>
          <a:lstStyle/>
          <a:p>
            <a:r>
              <a:rPr lang="ja-JP" altLang="en-US" sz="1600" dirty="0"/>
              <a:t>地図の移動や拡大、縮小など、地図画面の操作ができる。</a:t>
            </a:r>
            <a:endParaRPr lang="en-US" altLang="ja-JP" sz="1600" dirty="0"/>
          </a:p>
        </p:txBody>
      </p:sp>
      <p:sp>
        <p:nvSpPr>
          <p:cNvPr id="10" name="テキスト ボックス 9"/>
          <p:cNvSpPr txBox="1"/>
          <p:nvPr/>
        </p:nvSpPr>
        <p:spPr>
          <a:xfrm>
            <a:off x="4867089" y="4884003"/>
            <a:ext cx="4037017" cy="830997"/>
          </a:xfrm>
          <a:prstGeom prst="rect">
            <a:avLst/>
          </a:prstGeom>
          <a:noFill/>
        </p:spPr>
        <p:txBody>
          <a:bodyPr wrap="square" rtlCol="0">
            <a:spAutoFit/>
          </a:bodyPr>
          <a:lstStyle/>
          <a:p>
            <a:r>
              <a:rPr lang="ja-JP" altLang="en-US" sz="1600" dirty="0"/>
              <a:t>ベクターやラスタなどのレイヤが追加できる。</a:t>
            </a:r>
            <a:endParaRPr lang="en-US" altLang="ja-JP" sz="1600" dirty="0"/>
          </a:p>
          <a:p>
            <a:r>
              <a:rPr lang="ja-JP" altLang="en-US" sz="1600" dirty="0"/>
              <a:t>ポイント、ライン、ポリゴン新規レイヤの作成もできる。</a:t>
            </a:r>
            <a:endParaRPr lang="en-US" altLang="ja-JP" sz="1600" dirty="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89" y="442842"/>
            <a:ext cx="3972795" cy="4441161"/>
          </a:xfrm>
          <a:prstGeom prst="rect">
            <a:avLst/>
          </a:prstGeom>
        </p:spPr>
      </p:pic>
    </p:spTree>
    <p:extLst>
      <p:ext uri="{BB962C8B-B14F-4D97-AF65-F5344CB8AC3E}">
        <p14:creationId xmlns:p14="http://schemas.microsoft.com/office/powerpoint/2010/main" val="1082422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a:t>オプションから、プロジェクトの設定やスナップオプションが設定できる。</a:t>
            </a:r>
            <a:endParaRPr lang="en-US" altLang="ja-JP" sz="1600" dirty="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a:t>プラグインの管理とインストールができる。</a:t>
            </a:r>
            <a:endParaRPr lang="en-US" altLang="ja-JP" sz="1600" dirty="0"/>
          </a:p>
          <a:p>
            <a:r>
              <a:rPr lang="en-US" altLang="ja-JP" sz="1600" dirty="0"/>
              <a:t>python</a:t>
            </a:r>
            <a:r>
              <a:rPr lang="ja-JP" altLang="en-US" sz="1600" dirty="0"/>
              <a:t>入力画面が開ける。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0601" y="1368733"/>
            <a:ext cx="4040939" cy="2977534"/>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26213" y="1625908"/>
            <a:ext cx="4003447" cy="2145992"/>
          </a:xfrm>
          <a:prstGeom prst="rect">
            <a:avLst/>
          </a:prstGeom>
        </p:spPr>
      </p:pic>
    </p:spTree>
    <p:extLst>
      <p:ext uri="{BB962C8B-B14F-4D97-AF65-F5344CB8AC3E}">
        <p14:creationId xmlns:p14="http://schemas.microsoft.com/office/powerpoint/2010/main" val="2223167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4880" y="1114498"/>
            <a:ext cx="3758113" cy="3444259"/>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13631" y="1314450"/>
            <a:ext cx="2530270" cy="3155642"/>
          </a:xfrm>
          <a:prstGeom prst="rect">
            <a:avLst/>
          </a:prstGeom>
        </p:spPr>
      </p:pic>
    </p:spTree>
    <p:extLst>
      <p:ext uri="{BB962C8B-B14F-4D97-AF65-F5344CB8AC3E}">
        <p14:creationId xmlns:p14="http://schemas.microsoft.com/office/powerpoint/2010/main" val="2262516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581220" y="1414045"/>
            <a:ext cx="1364476" cy="338554"/>
          </a:xfrm>
          <a:prstGeom prst="rect">
            <a:avLst/>
          </a:prstGeom>
          <a:noFill/>
        </p:spPr>
        <p:txBody>
          <a:bodyPr wrap="none" rtlCol="0">
            <a:spAutoFit/>
          </a:bodyPr>
          <a:lstStyle/>
          <a:p>
            <a:r>
              <a:rPr lang="ja-JP" altLang="en-US" sz="1600" b="1" dirty="0"/>
              <a:t>データベース</a:t>
            </a:r>
            <a:endParaRPr kumimoji="1" lang="ja-JP" altLang="en-US" sz="1600" b="1" dirty="0"/>
          </a:p>
        </p:txBody>
      </p:sp>
      <p:sp>
        <p:nvSpPr>
          <p:cNvPr id="8" name="テキスト ボックス 7"/>
          <p:cNvSpPr txBox="1"/>
          <p:nvPr/>
        </p:nvSpPr>
        <p:spPr>
          <a:xfrm>
            <a:off x="6610343" y="1480720"/>
            <a:ext cx="576504" cy="338554"/>
          </a:xfrm>
          <a:prstGeom prst="rect">
            <a:avLst/>
          </a:prstGeom>
          <a:noFill/>
        </p:spPr>
        <p:txBody>
          <a:bodyPr wrap="none" rtlCol="0">
            <a:spAutoFit/>
          </a:bodyPr>
          <a:lstStyle/>
          <a:p>
            <a:r>
              <a:rPr kumimoji="1" lang="en-US" altLang="ja-JP" sz="1600" b="1" dirty="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a:t>PostGIS</a:t>
            </a:r>
            <a:r>
              <a:rPr lang="ja-JP" altLang="en-US" sz="1600" dirty="0"/>
              <a:t>などのデータベースへの接続や</a:t>
            </a:r>
            <a:r>
              <a:rPr lang="en-US" altLang="ja-JP" sz="1600" dirty="0" err="1"/>
              <a:t>eVis</a:t>
            </a:r>
            <a:r>
              <a:rPr lang="ja-JP" altLang="en-US" sz="1600" dirty="0"/>
              <a:t>プラグインによる外部ファイルとの連携が可能</a:t>
            </a:r>
            <a:endParaRPr lang="en-US" altLang="ja-JP" sz="1600" dirty="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a:t>背景地図の設定や</a:t>
            </a:r>
            <a:r>
              <a:rPr lang="en-US" altLang="ja-JP" sz="1600" dirty="0"/>
              <a:t>web</a:t>
            </a:r>
            <a:r>
              <a:rPr lang="ja-JP" altLang="en-US" sz="1600" dirty="0"/>
              <a:t>地図の書き出しができる（プラグインによる）。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9818" y="1752599"/>
            <a:ext cx="3596907" cy="252412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41728" y="1819274"/>
            <a:ext cx="3076576" cy="2360191"/>
          </a:xfrm>
          <a:prstGeom prst="rect">
            <a:avLst/>
          </a:prstGeom>
        </p:spPr>
      </p:pic>
    </p:spTree>
    <p:extLst>
      <p:ext uri="{BB962C8B-B14F-4D97-AF65-F5344CB8AC3E}">
        <p14:creationId xmlns:p14="http://schemas.microsoft.com/office/powerpoint/2010/main" val="1110375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40436" y="1308655"/>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365137" y="1308655"/>
            <a:ext cx="776175" cy="338554"/>
          </a:xfrm>
          <a:prstGeom prst="rect">
            <a:avLst/>
          </a:prstGeom>
          <a:noFill/>
        </p:spPr>
        <p:txBody>
          <a:bodyPr wrap="none" rtlCol="0">
            <a:spAutoFit/>
          </a:bodyPr>
          <a:lstStyle/>
          <a:p>
            <a:r>
              <a:rPr lang="ja-JP" altLang="en-US" sz="1600" b="1" dirty="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a:t>他の</a:t>
            </a:r>
            <a:r>
              <a:rPr lang="en-US" altLang="ja-JP" sz="1600" dirty="0"/>
              <a:t>GIS</a:t>
            </a:r>
            <a:r>
              <a:rPr lang="ja-JP" altLang="en-US" sz="1600" dirty="0"/>
              <a:t>ソフトウェアと連携して操作ができる（</a:t>
            </a:r>
            <a:r>
              <a:rPr lang="en-US" altLang="ja-JP" sz="1600" dirty="0"/>
              <a:t>R,GRASS,SAGA</a:t>
            </a:r>
            <a:r>
              <a:rPr lang="ja-JP" altLang="en-US" sz="1600" dirty="0"/>
              <a:t>などが</a:t>
            </a:r>
            <a:r>
              <a:rPr lang="en-US" altLang="ja-JP" sz="1600" dirty="0"/>
              <a:t>QGIS</a:t>
            </a:r>
            <a:r>
              <a:rPr lang="ja-JP" altLang="en-US" sz="1600" dirty="0"/>
              <a:t>内で処理できる）。</a:t>
            </a:r>
            <a:endParaRPr lang="en-US" altLang="ja-JP" sz="1600" dirty="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a:t>QGIS</a:t>
            </a:r>
            <a:r>
              <a:rPr lang="ja-JP" altLang="en-US" sz="1600" dirty="0"/>
              <a:t>のヘルプが確認できる。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039"/>
          <a:stretch/>
        </p:blipFill>
        <p:spPr>
          <a:xfrm>
            <a:off x="361950" y="1838325"/>
            <a:ext cx="4097732" cy="1878632"/>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19700" y="1638300"/>
            <a:ext cx="3067050" cy="2912290"/>
          </a:xfrm>
          <a:prstGeom prst="rect">
            <a:avLst/>
          </a:prstGeom>
        </p:spPr>
      </p:pic>
    </p:spTree>
    <p:extLst>
      <p:ext uri="{BB962C8B-B14F-4D97-AF65-F5344CB8AC3E}">
        <p14:creationId xmlns:p14="http://schemas.microsoft.com/office/powerpoint/2010/main" val="2322164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a:solidFill>
                  <a:srgbClr val="0070C0"/>
                </a:solidFill>
              </a:rPr>
              <a:t>QGIS</a:t>
            </a:r>
            <a:r>
              <a:rPr kumimoji="1" lang="ja-JP" altLang="en-US" sz="3200" b="1" u="sng" dirty="0">
                <a:solidFill>
                  <a:srgbClr val="0070C0"/>
                </a:solidFill>
              </a:rPr>
              <a:t>とは</a:t>
            </a: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a:t>・</a:t>
            </a:r>
            <a:r>
              <a:rPr kumimoji="1" lang="en-US" altLang="ja-JP" sz="2400" b="1" dirty="0"/>
              <a:t>QGIS</a:t>
            </a:r>
            <a:r>
              <a:rPr kumimoji="1" lang="ja-JP" altLang="en-US" sz="2400" b="1" dirty="0"/>
              <a:t>は、オープンソースかつ無料で利用できる</a:t>
            </a:r>
            <a:r>
              <a:rPr kumimoji="1" lang="en-US" altLang="ja-JP" sz="2400" b="1" dirty="0"/>
              <a:t>GIS</a:t>
            </a:r>
            <a:r>
              <a:rPr lang="ja-JP" altLang="en-US" sz="2400" b="1" dirty="0"/>
              <a:t>（</a:t>
            </a:r>
            <a:r>
              <a:rPr lang="en-US" altLang="ja-JP" sz="2400" b="1" dirty="0"/>
              <a:t>GNU General Public License</a:t>
            </a:r>
            <a:r>
              <a:rPr lang="ja-JP" altLang="en-US" sz="2400" b="1" dirty="0"/>
              <a:t>で提供</a:t>
            </a:r>
            <a:r>
              <a:rPr lang="en-US" altLang="ja-JP" sz="2400" b="1" dirty="0"/>
              <a:t> </a:t>
            </a:r>
            <a:r>
              <a:rPr lang="ja-JP" altLang="en-US" sz="2400" b="1" dirty="0"/>
              <a:t>）</a:t>
            </a:r>
            <a:endParaRPr lang="en-US" altLang="ja-JP" sz="2400" b="1" dirty="0"/>
          </a:p>
          <a:p>
            <a:endParaRPr kumimoji="1" lang="en-US" altLang="ja-JP" sz="2400" b="1" dirty="0"/>
          </a:p>
          <a:p>
            <a:r>
              <a:rPr lang="ja-JP" altLang="en-US" sz="2400" b="1" dirty="0"/>
              <a:t>・</a:t>
            </a:r>
            <a:r>
              <a:rPr lang="en-US" altLang="ja-JP" sz="2400" b="1" dirty="0"/>
              <a:t>Windows, Mac, Linux,</a:t>
            </a:r>
            <a:r>
              <a:rPr lang="ja-JP" altLang="en-US" sz="2400" b="1" dirty="0"/>
              <a:t> </a:t>
            </a:r>
            <a:r>
              <a:rPr lang="en-US" altLang="ja-JP" sz="2400" b="1" dirty="0"/>
              <a:t>Unix, Android</a:t>
            </a:r>
            <a:r>
              <a:rPr lang="ja-JP" altLang="en-US" sz="2400" b="1" dirty="0"/>
              <a:t>など様々な環境で動作する</a:t>
            </a:r>
            <a:endParaRPr lang="en-US" altLang="ja-JP" sz="2400" b="1" dirty="0"/>
          </a:p>
          <a:p>
            <a:endParaRPr kumimoji="1" lang="en-US" altLang="ja-JP" sz="2400" b="1" dirty="0"/>
          </a:p>
          <a:p>
            <a:r>
              <a:rPr lang="ja-JP" altLang="en-US" sz="2400" b="1" dirty="0"/>
              <a:t>・様々なプラグインが用意されていることや、</a:t>
            </a:r>
            <a:r>
              <a:rPr lang="en-US" altLang="ja-JP" sz="2400" b="1" dirty="0"/>
              <a:t>GRASS</a:t>
            </a:r>
            <a:r>
              <a:rPr lang="ja-JP" altLang="en-US" sz="2400" b="1" dirty="0"/>
              <a:t>や</a:t>
            </a:r>
            <a:r>
              <a:rPr lang="en-US" altLang="ja-JP" sz="2400" b="1" dirty="0" err="1"/>
              <a:t>PostGIS</a:t>
            </a:r>
            <a:r>
              <a:rPr lang="ja-JP" altLang="en-US" sz="2400" b="1" dirty="0"/>
              <a:t>など他のオープンソース</a:t>
            </a:r>
            <a:r>
              <a:rPr lang="en-US" altLang="ja-JP" sz="2400" b="1" dirty="0"/>
              <a:t>GIS</a:t>
            </a:r>
            <a:r>
              <a:rPr lang="ja-JP" altLang="en-US" sz="2400" b="1" dirty="0"/>
              <a:t>との連携ができることで、多様な分析が可能</a:t>
            </a:r>
            <a:endParaRPr lang="en-US" altLang="ja-JP" sz="2400" b="1" dirty="0"/>
          </a:p>
          <a:p>
            <a:endParaRPr kumimoji="1" lang="en-US" altLang="ja-JP" sz="2400" b="1" dirty="0"/>
          </a:p>
          <a:p>
            <a:r>
              <a:rPr lang="ja-JP" altLang="en-US" sz="2400" b="1" dirty="0"/>
              <a:t>・</a:t>
            </a:r>
            <a:r>
              <a:rPr lang="en-US" altLang="ja-JP" sz="2400" b="1" dirty="0"/>
              <a:t>Web</a:t>
            </a:r>
            <a:r>
              <a:rPr lang="ja-JP" altLang="en-US" sz="2400" b="1" dirty="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http://qgis.org/ja/site/about/index.html</a:t>
            </a:r>
            <a:r>
              <a:rPr lang="ja-JP" altLang="en-US" sz="1200" b="1" dirty="0"/>
              <a:t>を参考に作成</a:t>
            </a:r>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100" y="4478558"/>
            <a:ext cx="9067800" cy="859102"/>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999173"/>
            <a:ext cx="4527501" cy="3128327"/>
          </a:xfrm>
          <a:prstGeom prst="rect">
            <a:avLst/>
          </a:prstGeom>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904585"/>
            <a:ext cx="4067175" cy="3196426"/>
          </a:xfrm>
          <a:prstGeom prst="rect">
            <a:avLst/>
          </a:prstGeom>
        </p:spPr>
      </p:pic>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a:solidFill>
                  <a:srgbClr val="0070C0"/>
                </a:solidFill>
              </a:rPr>
              <a:t>属性テーブル</a:t>
            </a:r>
          </a:p>
        </p:txBody>
      </p:sp>
      <p:sp>
        <p:nvSpPr>
          <p:cNvPr id="2" name="テキスト ボックス 1"/>
          <p:cNvSpPr txBox="1"/>
          <p:nvPr/>
        </p:nvSpPr>
        <p:spPr>
          <a:xfrm>
            <a:off x="2356133" y="669605"/>
            <a:ext cx="4504759" cy="338554"/>
          </a:xfrm>
          <a:prstGeom prst="rect">
            <a:avLst/>
          </a:prstGeom>
          <a:noFill/>
        </p:spPr>
        <p:txBody>
          <a:bodyPr wrap="none" rtlCol="0">
            <a:spAutoFit/>
          </a:bodyPr>
          <a:lstStyle/>
          <a:p>
            <a:r>
              <a:rPr kumimoji="1" lang="ja-JP" altLang="en-US" sz="1600" b="1" dirty="0"/>
              <a:t>レイヤから属性テーブルを開き、中身を確認する。</a:t>
            </a:r>
          </a:p>
        </p:txBody>
      </p:sp>
      <p:sp>
        <p:nvSpPr>
          <p:cNvPr id="11" name="テキスト ボックス 10"/>
          <p:cNvSpPr txBox="1"/>
          <p:nvPr/>
        </p:nvSpPr>
        <p:spPr>
          <a:xfrm>
            <a:off x="664757" y="5419404"/>
            <a:ext cx="1874231" cy="308418"/>
          </a:xfrm>
          <a:prstGeom prst="rect">
            <a:avLst/>
          </a:prstGeom>
          <a:noFill/>
        </p:spPr>
        <p:txBody>
          <a:bodyPr wrap="none" rtlCol="0">
            <a:spAutoFit/>
          </a:bodyPr>
          <a:lstStyle/>
          <a:p>
            <a:r>
              <a:rPr lang="ja-JP" altLang="en-US" b="1" dirty="0"/>
              <a:t>①　地物の追加、</a:t>
            </a:r>
            <a:r>
              <a:rPr kumimoji="1" lang="ja-JP" altLang="en-US" b="1" dirty="0"/>
              <a:t>編集</a:t>
            </a:r>
          </a:p>
        </p:txBody>
      </p:sp>
      <p:sp>
        <p:nvSpPr>
          <p:cNvPr id="12" name="テキスト ボックス 11"/>
          <p:cNvSpPr txBox="1"/>
          <p:nvPr/>
        </p:nvSpPr>
        <p:spPr>
          <a:xfrm>
            <a:off x="4602898" y="5389504"/>
            <a:ext cx="728084" cy="308418"/>
          </a:xfrm>
          <a:prstGeom prst="rect">
            <a:avLst/>
          </a:prstGeom>
          <a:noFill/>
        </p:spPr>
        <p:txBody>
          <a:bodyPr wrap="none" rtlCol="0">
            <a:spAutoFit/>
          </a:bodyPr>
          <a:lstStyle/>
          <a:p>
            <a:r>
              <a:rPr kumimoji="1" lang="ja-JP" altLang="en-US" b="1" dirty="0"/>
              <a:t>②選択</a:t>
            </a:r>
          </a:p>
        </p:txBody>
      </p:sp>
      <p:sp>
        <p:nvSpPr>
          <p:cNvPr id="13" name="正方形/長方形 12"/>
          <p:cNvSpPr/>
          <p:nvPr/>
        </p:nvSpPr>
        <p:spPr>
          <a:xfrm>
            <a:off x="38099" y="4908109"/>
            <a:ext cx="3454401" cy="4227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29367" y="4923688"/>
            <a:ext cx="30746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641637" y="4937961"/>
            <a:ext cx="1245063"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299200" y="5406789"/>
            <a:ext cx="2138727" cy="308418"/>
          </a:xfrm>
          <a:prstGeom prst="rect">
            <a:avLst/>
          </a:prstGeom>
          <a:noFill/>
        </p:spPr>
        <p:txBody>
          <a:bodyPr wrap="none" rtlCol="0">
            <a:spAutoFit/>
          </a:bodyPr>
          <a:lstStyle/>
          <a:p>
            <a:r>
              <a:rPr lang="ja-JP" altLang="en-US" b="1" dirty="0"/>
              <a:t>③フィールドの追加、編集</a:t>
            </a:r>
            <a:endParaRPr kumimoji="1" lang="ja-JP" altLang="en-US" b="1" dirty="0"/>
          </a:p>
        </p:txBody>
      </p:sp>
      <p:sp>
        <p:nvSpPr>
          <p:cNvPr id="21" name="正方形/長方形 20"/>
          <p:cNvSpPr/>
          <p:nvPr/>
        </p:nvSpPr>
        <p:spPr>
          <a:xfrm>
            <a:off x="4602898" y="1220285"/>
            <a:ext cx="4058501" cy="203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5994400" y="1564547"/>
            <a:ext cx="2311400" cy="3121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endCxn id="9" idx="1"/>
          </p:cNvCxnSpPr>
          <p:nvPr/>
        </p:nvCxnSpPr>
        <p:spPr>
          <a:xfrm flipV="1">
            <a:off x="2795987" y="2563337"/>
            <a:ext cx="1776013" cy="1035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4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795745"/>
            <a:ext cx="5537201" cy="3839755"/>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4205287" y="2203760"/>
            <a:ext cx="4938713" cy="2794000"/>
          </a:xfrm>
          <a:prstGeom prst="rect">
            <a:avLst/>
          </a:prstGeom>
        </p:spPr>
      </p:pic>
      <p:sp>
        <p:nvSpPr>
          <p:cNvPr id="5" name="正方形/長方形 4"/>
          <p:cNvSpPr/>
          <p:nvPr/>
        </p:nvSpPr>
        <p:spPr>
          <a:xfrm>
            <a:off x="2882430" y="1818234"/>
            <a:ext cx="339645" cy="404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348226"/>
            <a:ext cx="279400" cy="2921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a:t>属性テーブルで選択したものは、地図上で黄色で表示される。</a:t>
            </a:r>
            <a:endParaRPr kumimoji="1" lang="en-US" altLang="ja-JP" sz="1600" b="1" dirty="0"/>
          </a:p>
          <a:p>
            <a:r>
              <a:rPr kumimoji="1" lang="ja-JP" altLang="en-US" sz="1600" b="1" dirty="0"/>
              <a:t>選択アイコンで地図上のレイヤを選択した場合は、その属性テーブルが選択される。</a:t>
            </a:r>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a:t>属性テーブルの表示の方法を選択した地物のみに切り替える</a:t>
            </a:r>
          </a:p>
        </p:txBody>
      </p:sp>
      <p:sp>
        <p:nvSpPr>
          <p:cNvPr id="7" name="正方形/長方形 6"/>
          <p:cNvSpPr/>
          <p:nvPr/>
        </p:nvSpPr>
        <p:spPr>
          <a:xfrm>
            <a:off x="4205287" y="2984500"/>
            <a:ext cx="4887913" cy="2887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14580" y="4773138"/>
            <a:ext cx="1454700" cy="223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a:off x="3222075" y="2400300"/>
            <a:ext cx="219625" cy="872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683480" y="1818234"/>
            <a:ext cx="339645" cy="4042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3591968" y="586121"/>
            <a:ext cx="1114408" cy="369332"/>
          </a:xfrm>
          <a:prstGeom prst="rect">
            <a:avLst/>
          </a:prstGeom>
          <a:noFill/>
        </p:spPr>
        <p:txBody>
          <a:bodyPr wrap="none" rtlCol="0">
            <a:spAutoFit/>
          </a:bodyPr>
          <a:lstStyle/>
          <a:p>
            <a:r>
              <a:rPr kumimoji="1" lang="ja-JP" altLang="en-US" sz="1800" b="1" dirty="0">
                <a:solidFill>
                  <a:srgbClr val="0070C0"/>
                </a:solidFill>
              </a:rPr>
              <a:t>選択解除</a:t>
            </a:r>
          </a:p>
        </p:txBody>
      </p:sp>
      <p:cxnSp>
        <p:nvCxnSpPr>
          <p:cNvPr id="26" name="直線コネクタ 25"/>
          <p:cNvCxnSpPr/>
          <p:nvPr/>
        </p:nvCxnSpPr>
        <p:spPr>
          <a:xfrm flipH="1">
            <a:off x="3853302" y="948381"/>
            <a:ext cx="295870" cy="7946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443830" y="2184522"/>
            <a:ext cx="649537" cy="369332"/>
          </a:xfrm>
          <a:prstGeom prst="rect">
            <a:avLst/>
          </a:prstGeom>
          <a:noFill/>
        </p:spPr>
        <p:txBody>
          <a:bodyPr wrap="none" rtlCol="0">
            <a:spAutoFit/>
          </a:bodyPr>
          <a:lstStyle/>
          <a:p>
            <a:r>
              <a:rPr kumimoji="1" lang="ja-JP" altLang="en-US" sz="1800" b="1" dirty="0">
                <a:solidFill>
                  <a:srgbClr val="FF0000"/>
                </a:solidFill>
              </a:rPr>
              <a:t>選択</a:t>
            </a:r>
          </a:p>
        </p:txBody>
      </p:sp>
    </p:spTree>
    <p:extLst>
      <p:ext uri="{BB962C8B-B14F-4D97-AF65-F5344CB8AC3E}">
        <p14:creationId xmlns:p14="http://schemas.microsoft.com/office/powerpoint/2010/main" val="815305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a:solidFill>
                  <a:srgbClr val="0070C0"/>
                </a:solidFill>
              </a:rPr>
              <a:t>プロパティ</a:t>
            </a:r>
          </a:p>
        </p:txBody>
      </p:sp>
      <p:sp>
        <p:nvSpPr>
          <p:cNvPr id="7" name="テキスト ボックス 6"/>
          <p:cNvSpPr txBox="1"/>
          <p:nvPr/>
        </p:nvSpPr>
        <p:spPr>
          <a:xfrm>
            <a:off x="2565400" y="255842"/>
            <a:ext cx="6413500" cy="338554"/>
          </a:xfrm>
          <a:prstGeom prst="rect">
            <a:avLst/>
          </a:prstGeom>
          <a:noFill/>
        </p:spPr>
        <p:txBody>
          <a:bodyPr wrap="square" rtlCol="0">
            <a:spAutoFit/>
          </a:bodyPr>
          <a:lstStyle/>
          <a:p>
            <a:r>
              <a:rPr kumimoji="1" lang="ja-JP" altLang="en-US" sz="1600" b="1" dirty="0"/>
              <a:t>レイヤウインドウからレイヤを選択し、右クリックでプロパティを表示する。</a:t>
            </a: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2"/>
          <a:stretch/>
        </p:blipFill>
        <p:spPr>
          <a:xfrm>
            <a:off x="665274" y="849212"/>
            <a:ext cx="2712926" cy="4573688"/>
          </a:xfrm>
          <a:prstGeom prst="rect">
            <a:avLst/>
          </a:prstGeom>
        </p:spPr>
      </p:pic>
      <p:cxnSp>
        <p:nvCxnSpPr>
          <p:cNvPr id="11" name="直線矢印コネクタ 10"/>
          <p:cNvCxnSpPr/>
          <p:nvPr/>
        </p:nvCxnSpPr>
        <p:spPr>
          <a:xfrm flipV="1">
            <a:off x="2933484" y="4889500"/>
            <a:ext cx="688024" cy="342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508" y="1092201"/>
            <a:ext cx="5522492" cy="4140200"/>
          </a:xfrm>
          <a:prstGeom prst="rect">
            <a:avLst/>
          </a:prstGeom>
        </p:spPr>
      </p:pic>
    </p:spTree>
    <p:extLst>
      <p:ext uri="{BB962C8B-B14F-4D97-AF65-F5344CB8AC3E}">
        <p14:creationId xmlns:p14="http://schemas.microsoft.com/office/powerpoint/2010/main" val="2502471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5667" y="647700"/>
            <a:ext cx="8781349" cy="4140200"/>
          </a:xfrm>
          <a:prstGeom prst="rect">
            <a:avLst/>
          </a:prstGeom>
        </p:spPr>
      </p:pic>
      <p:sp>
        <p:nvSpPr>
          <p:cNvPr id="5" name="テキスト ボックス 4"/>
          <p:cNvSpPr txBox="1"/>
          <p:nvPr/>
        </p:nvSpPr>
        <p:spPr>
          <a:xfrm>
            <a:off x="1615101" y="164129"/>
            <a:ext cx="5913798" cy="338554"/>
          </a:xfrm>
          <a:prstGeom prst="rect">
            <a:avLst/>
          </a:prstGeom>
          <a:noFill/>
        </p:spPr>
        <p:txBody>
          <a:bodyPr wrap="none" rtlCol="0">
            <a:spAutoFit/>
          </a:bodyPr>
          <a:lstStyle/>
          <a:p>
            <a:r>
              <a:rPr lang="ja-JP" altLang="en-US" sz="1600" b="1" dirty="0"/>
              <a:t>ソース</a:t>
            </a:r>
            <a:r>
              <a:rPr kumimoji="1" lang="ja-JP" altLang="en-US" sz="1600" b="1" dirty="0"/>
              <a:t>：座標系を確認したり、文字コード、表示名の変更が</a:t>
            </a:r>
            <a:r>
              <a:rPr lang="ja-JP" altLang="en-US" sz="1600" b="1" dirty="0"/>
              <a:t>できる。</a:t>
            </a:r>
            <a:endParaRPr kumimoji="1" lang="ja-JP" altLang="en-US" sz="1600" b="1" dirty="0"/>
          </a:p>
        </p:txBody>
      </p:sp>
      <p:sp>
        <p:nvSpPr>
          <p:cNvPr id="9" name="正方形/長方形 8"/>
          <p:cNvSpPr/>
          <p:nvPr/>
        </p:nvSpPr>
        <p:spPr>
          <a:xfrm>
            <a:off x="295666" y="1631606"/>
            <a:ext cx="1393433" cy="438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2714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8" y="186948"/>
            <a:ext cx="5913097" cy="5069390"/>
          </a:xfrm>
          <a:prstGeom prst="rect">
            <a:avLst/>
          </a:prstGeom>
        </p:spPr>
      </p:pic>
      <p:sp>
        <p:nvSpPr>
          <p:cNvPr id="5" name="テキスト ボックス 4"/>
          <p:cNvSpPr txBox="1"/>
          <p:nvPr/>
        </p:nvSpPr>
        <p:spPr>
          <a:xfrm>
            <a:off x="2935582" y="5346654"/>
            <a:ext cx="4673074" cy="338554"/>
          </a:xfrm>
          <a:prstGeom prst="rect">
            <a:avLst/>
          </a:prstGeom>
          <a:noFill/>
        </p:spPr>
        <p:txBody>
          <a:bodyPr wrap="none" rtlCol="0">
            <a:spAutoFit/>
          </a:bodyPr>
          <a:lstStyle/>
          <a:p>
            <a:r>
              <a:rPr kumimoji="1" lang="ja-JP" altLang="en-US" sz="1600" b="1" dirty="0"/>
              <a:t>ポイントの色と形と大きさを指定</a:t>
            </a:r>
            <a:r>
              <a:rPr lang="ja-JP" altLang="en-US" sz="1600" b="1" dirty="0"/>
              <a:t>し、</a:t>
            </a:r>
            <a:r>
              <a:rPr lang="en-US" altLang="ja-JP" sz="1600" b="1" dirty="0"/>
              <a:t>OK</a:t>
            </a:r>
            <a:r>
              <a:rPr lang="ja-JP" altLang="en-US" sz="1600" b="1" dirty="0"/>
              <a:t>をクリックする</a:t>
            </a:r>
            <a:endParaRPr kumimoji="1" lang="ja-JP" altLang="en-US" sz="1600" b="1" dirty="0"/>
          </a:p>
        </p:txBody>
      </p:sp>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a:t>スタイル：属性テーブルに応じたポイントシンボルの変更やレイヤの色分け</a:t>
            </a:r>
          </a:p>
        </p:txBody>
      </p:sp>
      <p:sp>
        <p:nvSpPr>
          <p:cNvPr id="4" name="正方形/長方形 3"/>
          <p:cNvSpPr/>
          <p:nvPr/>
        </p:nvSpPr>
        <p:spPr>
          <a:xfrm>
            <a:off x="1104001" y="431043"/>
            <a:ext cx="4771906" cy="21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509515" y="784861"/>
            <a:ext cx="1950085" cy="155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190626" y="2035007"/>
            <a:ext cx="3429000" cy="241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190624" y="2303415"/>
            <a:ext cx="4324577" cy="211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7625" y="1143124"/>
            <a:ext cx="934954" cy="262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669007" y="5067299"/>
            <a:ext cx="541042" cy="134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851" y="1801059"/>
            <a:ext cx="3035610" cy="2333625"/>
          </a:xfrm>
          <a:prstGeom prst="rect">
            <a:avLst/>
          </a:prstGeom>
        </p:spPr>
      </p:pic>
    </p:spTree>
    <p:extLst>
      <p:ext uri="{BB962C8B-B14F-4D97-AF65-F5344CB8AC3E}">
        <p14:creationId xmlns:p14="http://schemas.microsoft.com/office/powerpoint/2010/main" val="243454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125472"/>
            <a:ext cx="6867525" cy="5561293"/>
          </a:xfrm>
          <a:prstGeom prst="rect">
            <a:avLst/>
          </a:prstGeom>
        </p:spPr>
      </p:pic>
      <p:sp>
        <p:nvSpPr>
          <p:cNvPr id="8" name="テキスト ボックス 7"/>
          <p:cNvSpPr txBox="1"/>
          <p:nvPr/>
        </p:nvSpPr>
        <p:spPr>
          <a:xfrm>
            <a:off x="7039649" y="4888001"/>
            <a:ext cx="2024913" cy="338554"/>
          </a:xfrm>
          <a:prstGeom prst="rect">
            <a:avLst/>
          </a:prstGeom>
          <a:noFill/>
        </p:spPr>
        <p:txBody>
          <a:bodyPr wrap="none" rtlCol="0">
            <a:spAutoFit/>
          </a:bodyPr>
          <a:lstStyle/>
          <a:p>
            <a:r>
              <a:rPr kumimoji="1" lang="ja-JP" altLang="en-US" sz="1600" b="1" dirty="0"/>
              <a:t>ポイントを星型にする</a:t>
            </a:r>
          </a:p>
        </p:txBody>
      </p:sp>
      <p:sp>
        <p:nvSpPr>
          <p:cNvPr id="13" name="正方形/長方形 12"/>
          <p:cNvSpPr/>
          <p:nvPr/>
        </p:nvSpPr>
        <p:spPr>
          <a:xfrm>
            <a:off x="4010024" y="4903387"/>
            <a:ext cx="314325" cy="323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14899" y="5486400"/>
            <a:ext cx="619126"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8729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2" y="497545"/>
            <a:ext cx="5979526" cy="5017885"/>
          </a:xfrm>
          <a:prstGeom prst="rect">
            <a:avLst/>
          </a:prstGeom>
        </p:spPr>
      </p:pic>
      <p:sp>
        <p:nvSpPr>
          <p:cNvPr id="4" name="テキスト ボックス 3"/>
          <p:cNvSpPr txBox="1"/>
          <p:nvPr/>
        </p:nvSpPr>
        <p:spPr>
          <a:xfrm>
            <a:off x="2325676" y="0"/>
            <a:ext cx="5073825" cy="308418"/>
          </a:xfrm>
          <a:prstGeom prst="rect">
            <a:avLst/>
          </a:prstGeom>
          <a:noFill/>
        </p:spPr>
        <p:txBody>
          <a:bodyPr wrap="none" rtlCol="0">
            <a:spAutoFit/>
          </a:bodyPr>
          <a:lstStyle/>
          <a:p>
            <a:r>
              <a:rPr kumimoji="1" lang="ja-JP" altLang="en-US" b="1" dirty="0"/>
              <a:t>属性テーブルのフィールドを指定し、</a:t>
            </a:r>
            <a:r>
              <a:rPr lang="ja-JP" altLang="en-US" b="1" dirty="0"/>
              <a:t>コンビニ</a:t>
            </a:r>
            <a:r>
              <a:rPr kumimoji="1" lang="ja-JP" altLang="en-US" b="1" dirty="0"/>
              <a:t>ごとに色分けをする</a:t>
            </a:r>
          </a:p>
        </p:txBody>
      </p:sp>
      <p:sp>
        <p:nvSpPr>
          <p:cNvPr id="7" name="正方形/長方形 6"/>
          <p:cNvSpPr/>
          <p:nvPr/>
        </p:nvSpPr>
        <p:spPr>
          <a:xfrm>
            <a:off x="2340189" y="682302"/>
            <a:ext cx="1099696" cy="232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43199" y="943429"/>
            <a:ext cx="4124325"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40189" y="4921187"/>
            <a:ext cx="583986" cy="184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237" y="348557"/>
            <a:ext cx="5979526" cy="5017885"/>
          </a:xfrm>
          <a:prstGeom prst="rect">
            <a:avLst/>
          </a:prstGeom>
        </p:spPr>
      </p:pic>
      <p:sp>
        <p:nvSpPr>
          <p:cNvPr id="4" name="正方形/長方形 3"/>
          <p:cNvSpPr/>
          <p:nvPr/>
        </p:nvSpPr>
        <p:spPr>
          <a:xfrm>
            <a:off x="2695990" y="3632437"/>
            <a:ext cx="48387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571460" y="4784962"/>
            <a:ext cx="16275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29225" y="5166418"/>
            <a:ext cx="571499" cy="171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652837" y="3765787"/>
            <a:ext cx="0" cy="863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3871912" y="4956412"/>
            <a:ext cx="1243428" cy="295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56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4" y="500869"/>
            <a:ext cx="5990554" cy="5135795"/>
          </a:xfrm>
          <a:prstGeom prst="rect">
            <a:avLst/>
          </a:prstGeom>
        </p:spPr>
      </p:pic>
      <p:sp>
        <p:nvSpPr>
          <p:cNvPr id="3" name="テキスト ボックス 2"/>
          <p:cNvSpPr txBox="1"/>
          <p:nvPr/>
        </p:nvSpPr>
        <p:spPr>
          <a:xfrm>
            <a:off x="2642625" y="156260"/>
            <a:ext cx="4604146" cy="338554"/>
          </a:xfrm>
          <a:prstGeom prst="rect">
            <a:avLst/>
          </a:prstGeom>
          <a:noFill/>
        </p:spPr>
        <p:txBody>
          <a:bodyPr wrap="none" rtlCol="0">
            <a:spAutoFit/>
          </a:bodyPr>
          <a:lstStyle/>
          <a:p>
            <a:r>
              <a:rPr lang="ja-JP" altLang="en-US" sz="1600" b="1" dirty="0"/>
              <a:t>ラベル</a:t>
            </a:r>
            <a:r>
              <a:rPr kumimoji="1" lang="ja-JP" altLang="en-US" sz="1600" b="1" dirty="0"/>
              <a:t>：属性情報に基づいたラベルの表示ができる</a:t>
            </a:r>
          </a:p>
        </p:txBody>
      </p:sp>
      <p:sp>
        <p:nvSpPr>
          <p:cNvPr id="5" name="正方形/長方形 4"/>
          <p:cNvSpPr/>
          <p:nvPr/>
        </p:nvSpPr>
        <p:spPr>
          <a:xfrm>
            <a:off x="2762249" y="733425"/>
            <a:ext cx="4381501"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753947" y="985031"/>
            <a:ext cx="4492824"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u="none" dirty="0">
                <a:solidFill>
                  <a:srgbClr val="0070C0"/>
                </a:solidFill>
              </a:rPr>
              <a:t>ＸＹＺタイルの読み込み（背景地図）</a:t>
            </a:r>
            <a:endParaRPr kumimoji="1" lang="ja-JP" altLang="en-US" u="none" dirty="0">
              <a:solidFill>
                <a:srgbClr val="0070C0"/>
              </a:solidFill>
            </a:endParaRPr>
          </a:p>
        </p:txBody>
      </p:sp>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1257" y="852636"/>
            <a:ext cx="4194630" cy="4641850"/>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24688" y="780762"/>
            <a:ext cx="3033487" cy="4713724"/>
          </a:xfrm>
          <a:prstGeom prst="rect">
            <a:avLst/>
          </a:prstGeom>
        </p:spPr>
      </p:pic>
      <p:cxnSp>
        <p:nvCxnSpPr>
          <p:cNvPr id="5" name="直線矢印コネクタ 4"/>
          <p:cNvCxnSpPr/>
          <p:nvPr/>
        </p:nvCxnSpPr>
        <p:spPr>
          <a:xfrm flipH="1">
            <a:off x="4048125" y="1638300"/>
            <a:ext cx="257175" cy="72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305300" y="2619375"/>
            <a:ext cx="919388" cy="409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02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b="8021"/>
          <a:stretch/>
        </p:blipFill>
        <p:spPr>
          <a:xfrm>
            <a:off x="1435335" y="689550"/>
            <a:ext cx="6184242" cy="4372785"/>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a:solidFill>
                  <a:srgbClr val="0070C0"/>
                </a:solidFill>
              </a:rPr>
              <a:t>QGIS</a:t>
            </a:r>
            <a:r>
              <a:rPr lang="ja-JP" altLang="en-US" sz="3200" b="1" u="sng" dirty="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2956931" y="4461144"/>
            <a:ext cx="948319" cy="21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09" y="295856"/>
            <a:ext cx="6095133" cy="5124427"/>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85742" y="294717"/>
            <a:ext cx="2270430" cy="5125568"/>
          </a:xfrm>
          <a:prstGeom prst="rect">
            <a:avLst/>
          </a:prstGeom>
        </p:spPr>
      </p:pic>
      <p:sp>
        <p:nvSpPr>
          <p:cNvPr id="6" name="正方形/長方形 5"/>
          <p:cNvSpPr/>
          <p:nvPr/>
        </p:nvSpPr>
        <p:spPr>
          <a:xfrm>
            <a:off x="1809749" y="1000125"/>
            <a:ext cx="4208495"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09748" y="1314450"/>
            <a:ext cx="4208495" cy="243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5005386" y="4310062"/>
            <a:ext cx="1666875"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672261" y="4124519"/>
            <a:ext cx="1855918" cy="176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04799" y="3543300"/>
            <a:ext cx="1962151" cy="59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5081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4055889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rmAutofit fontScale="90000"/>
          </a:bodyPr>
          <a:lstStyle/>
          <a:p>
            <a:r>
              <a:rPr lang="ja-JP" altLang="en-US" u="none" dirty="0">
                <a:solidFill>
                  <a:srgbClr val="0070C0"/>
                </a:solidFill>
              </a:rPr>
              <a:t>ＸＹＺタイルの一括読み込み</a:t>
            </a:r>
            <a:endParaRPr kumimoji="1" lang="ja-JP" altLang="en-US"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663045"/>
            <a:ext cx="2019300" cy="498425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390650"/>
            <a:ext cx="3810000" cy="2933700"/>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24625" y="659435"/>
            <a:ext cx="2181225" cy="4987861"/>
          </a:xfrm>
          <a:prstGeom prst="rect">
            <a:avLst/>
          </a:prstGeom>
        </p:spPr>
      </p:pic>
      <p:sp>
        <p:nvSpPr>
          <p:cNvPr id="7" name="正方形/長方形 6"/>
          <p:cNvSpPr/>
          <p:nvPr/>
        </p:nvSpPr>
        <p:spPr>
          <a:xfrm>
            <a:off x="1209675" y="4600575"/>
            <a:ext cx="1066800"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24300"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6588"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524625" y="3153365"/>
            <a:ext cx="2019300" cy="2304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5309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8063" y="688483"/>
            <a:ext cx="7337688" cy="433803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08" y="2364601"/>
            <a:ext cx="2609850" cy="1266825"/>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地図のレイアウト</a:t>
            </a:r>
            <a:endParaRPr kumimoji="1" lang="ja-JP" altLang="en-US" sz="3200" b="1" u="sng" dirty="0">
              <a:solidFill>
                <a:srgbClr val="0070C0"/>
              </a:solidFill>
            </a:endParaRPr>
          </a:p>
        </p:txBody>
      </p:sp>
      <p:sp>
        <p:nvSpPr>
          <p:cNvPr id="6" name="テキスト ボックス 5"/>
          <p:cNvSpPr txBox="1"/>
          <p:nvPr/>
        </p:nvSpPr>
        <p:spPr>
          <a:xfrm>
            <a:off x="543263" y="5154087"/>
            <a:ext cx="8239756" cy="338554"/>
          </a:xfrm>
          <a:prstGeom prst="rect">
            <a:avLst/>
          </a:prstGeom>
          <a:noFill/>
        </p:spPr>
        <p:txBody>
          <a:bodyPr wrap="none" rtlCol="0">
            <a:spAutoFit/>
          </a:bodyPr>
          <a:lstStyle/>
          <a:p>
            <a:r>
              <a:rPr kumimoji="1" lang="ja-JP" altLang="en-US" sz="1600" b="1" dirty="0"/>
              <a:t>新規</a:t>
            </a:r>
            <a:r>
              <a:rPr lang="ja-JP" altLang="en-US" sz="1600" b="1" dirty="0"/>
              <a:t>プリントレイアウト</a:t>
            </a:r>
            <a:r>
              <a:rPr kumimoji="1" lang="ja-JP" altLang="en-US" sz="1600" b="1" dirty="0"/>
              <a:t>を立ち上げ、プリントレイアウトのタイトル（地図名など任意）を入力する。</a:t>
            </a:r>
          </a:p>
        </p:txBody>
      </p:sp>
      <p:sp>
        <p:nvSpPr>
          <p:cNvPr id="7" name="テキスト ボックス 6"/>
          <p:cNvSpPr txBox="1"/>
          <p:nvPr/>
        </p:nvSpPr>
        <p:spPr>
          <a:xfrm>
            <a:off x="4861182" y="256159"/>
            <a:ext cx="3744936" cy="369332"/>
          </a:xfrm>
          <a:prstGeom prst="rect">
            <a:avLst/>
          </a:prstGeom>
          <a:noFill/>
        </p:spPr>
        <p:txBody>
          <a:bodyPr wrap="none" rtlCol="0">
            <a:spAutoFit/>
          </a:bodyPr>
          <a:lstStyle/>
          <a:p>
            <a:r>
              <a:rPr lang="ja-JP" altLang="en-US" sz="1800" b="1" dirty="0">
                <a:solidFill>
                  <a:srgbClr val="0070C0"/>
                </a:solidFill>
              </a:rPr>
              <a:t>プロジェクト＞新規プリントレイアウト</a:t>
            </a:r>
            <a:endParaRPr kumimoji="1" lang="ja-JP" altLang="en-US" sz="1800" b="1" dirty="0">
              <a:solidFill>
                <a:srgbClr val="0070C0"/>
              </a:solidFill>
            </a:endParaRPr>
          </a:p>
        </p:txBody>
      </p:sp>
      <p:cxnSp>
        <p:nvCxnSpPr>
          <p:cNvPr id="8" name="直線矢印コネクタ 7"/>
          <p:cNvCxnSpPr/>
          <p:nvPr/>
        </p:nvCxnSpPr>
        <p:spPr>
          <a:xfrm flipV="1">
            <a:off x="2656631" y="3134326"/>
            <a:ext cx="805026" cy="341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57558" y="3036114"/>
            <a:ext cx="2352674"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7142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966"/>
            <a:ext cx="666215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a:t>プリントコンポーザ</a:t>
            </a:r>
          </a:p>
        </p:txBody>
      </p:sp>
      <p:sp>
        <p:nvSpPr>
          <p:cNvPr id="5" name="テキスト ボックス 4"/>
          <p:cNvSpPr txBox="1"/>
          <p:nvPr/>
        </p:nvSpPr>
        <p:spPr>
          <a:xfrm>
            <a:off x="104775" y="1587966"/>
            <a:ext cx="364202" cy="308418"/>
          </a:xfrm>
          <a:prstGeom prst="rect">
            <a:avLst/>
          </a:prstGeom>
          <a:noFill/>
        </p:spPr>
        <p:txBody>
          <a:bodyPr wrap="none" rtlCol="0">
            <a:spAutoFit/>
          </a:bodyPr>
          <a:lstStyle/>
          <a:p>
            <a:r>
              <a:rPr kumimoji="1" lang="ja-JP" altLang="en-US" b="1" dirty="0">
                <a:solidFill>
                  <a:srgbClr val="FF0000"/>
                </a:solidFill>
              </a:rPr>
              <a:t>①</a:t>
            </a:r>
          </a:p>
        </p:txBody>
      </p:sp>
      <p:sp>
        <p:nvSpPr>
          <p:cNvPr id="6" name="テキスト ボックス 5"/>
          <p:cNvSpPr txBox="1"/>
          <p:nvPr/>
        </p:nvSpPr>
        <p:spPr>
          <a:xfrm>
            <a:off x="103171" y="2171700"/>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31535" y="2582009"/>
            <a:ext cx="365806" cy="308418"/>
          </a:xfrm>
          <a:prstGeom prst="rect">
            <a:avLst/>
          </a:prstGeom>
          <a:noFill/>
        </p:spPr>
        <p:txBody>
          <a:bodyPr wrap="none" rtlCol="0">
            <a:spAutoFit/>
          </a:bodyPr>
          <a:lstStyle/>
          <a:p>
            <a:r>
              <a:rPr lang="ja-JP" altLang="en-US" b="1" dirty="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37927" y="2786949"/>
            <a:ext cx="365806" cy="308418"/>
          </a:xfrm>
          <a:prstGeom prst="rect">
            <a:avLst/>
          </a:prstGeom>
          <a:noFill/>
        </p:spPr>
        <p:txBody>
          <a:bodyPr wrap="none" rtlCol="0">
            <a:spAutoFit/>
          </a:bodyPr>
          <a:lstStyle/>
          <a:p>
            <a:r>
              <a:rPr lang="ja-JP" altLang="en-US" b="1" dirty="0">
                <a:solidFill>
                  <a:srgbClr val="FF0000"/>
                </a:solidFill>
              </a:rPr>
              <a:t>⑤</a:t>
            </a:r>
            <a:endParaRPr kumimoji="1" lang="ja-JP" altLang="en-US" b="1" dirty="0">
              <a:solidFill>
                <a:srgbClr val="FF0000"/>
              </a:solidFill>
            </a:endParaRPr>
          </a:p>
        </p:txBody>
      </p:sp>
      <p:sp>
        <p:nvSpPr>
          <p:cNvPr id="10" name="テキスト ボックス 9"/>
          <p:cNvSpPr txBox="1"/>
          <p:nvPr/>
        </p:nvSpPr>
        <p:spPr>
          <a:xfrm>
            <a:off x="1819275" y="590550"/>
            <a:ext cx="365806" cy="308418"/>
          </a:xfrm>
          <a:prstGeom prst="rect">
            <a:avLst/>
          </a:prstGeom>
          <a:noFill/>
        </p:spPr>
        <p:txBody>
          <a:bodyPr wrap="none" rtlCol="0">
            <a:spAutoFit/>
          </a:bodyPr>
          <a:lstStyle/>
          <a:p>
            <a:r>
              <a:rPr lang="ja-JP" altLang="en-US" b="1" dirty="0">
                <a:solidFill>
                  <a:srgbClr val="FF0000"/>
                </a:solidFill>
              </a:rPr>
              <a:t>⑧</a:t>
            </a:r>
            <a:endParaRPr kumimoji="1" lang="ja-JP" altLang="en-US" b="1" dirty="0">
              <a:solidFill>
                <a:srgbClr val="FF0000"/>
              </a:solidFill>
            </a:endParaRPr>
          </a:p>
        </p:txBody>
      </p:sp>
      <p:sp>
        <p:nvSpPr>
          <p:cNvPr id="12" name="正方形/長方形 11"/>
          <p:cNvSpPr/>
          <p:nvPr/>
        </p:nvSpPr>
        <p:spPr>
          <a:xfrm>
            <a:off x="495300" y="2171700"/>
            <a:ext cx="3390900" cy="2419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76871" y="3456092"/>
            <a:ext cx="2462534" cy="2062103"/>
          </a:xfrm>
          <a:prstGeom prst="rect">
            <a:avLst/>
          </a:prstGeom>
          <a:noFill/>
        </p:spPr>
        <p:txBody>
          <a:bodyPr wrap="none" rtlCol="0">
            <a:spAutoFit/>
          </a:bodyPr>
          <a:lstStyle/>
          <a:p>
            <a:r>
              <a:rPr kumimoji="1" lang="ja-JP" altLang="en-US" sz="1600" b="1" dirty="0"/>
              <a:t>①　アイテムの選択と移動</a:t>
            </a:r>
            <a:endParaRPr kumimoji="1" lang="en-US" altLang="ja-JP" sz="1600" b="1" dirty="0"/>
          </a:p>
          <a:p>
            <a:r>
              <a:rPr kumimoji="1" lang="ja-JP" altLang="en-US" sz="1600" b="1" dirty="0"/>
              <a:t>②　</a:t>
            </a:r>
            <a:r>
              <a:rPr lang="ja-JP" altLang="en-US" sz="1600" b="1" dirty="0"/>
              <a:t>地図の移動</a:t>
            </a:r>
          </a:p>
          <a:p>
            <a:r>
              <a:rPr kumimoji="1" lang="ja-JP" altLang="en-US" sz="1600" b="1" dirty="0"/>
              <a:t>③　地図の追加</a:t>
            </a:r>
            <a:endParaRPr kumimoji="1" lang="en-US" altLang="ja-JP" sz="1600" b="1" dirty="0"/>
          </a:p>
          <a:p>
            <a:r>
              <a:rPr lang="ja-JP" altLang="en-US" sz="1600" b="1" dirty="0"/>
              <a:t>④　画像の追加</a:t>
            </a:r>
            <a:endParaRPr lang="en-US" altLang="ja-JP" sz="1600" b="1" dirty="0"/>
          </a:p>
          <a:p>
            <a:r>
              <a:rPr kumimoji="1" lang="ja-JP" altLang="en-US" sz="1600" b="1" dirty="0"/>
              <a:t>⑤　テキストの追加</a:t>
            </a:r>
            <a:endParaRPr kumimoji="1" lang="en-US" altLang="ja-JP" sz="1600" b="1" dirty="0"/>
          </a:p>
          <a:p>
            <a:r>
              <a:rPr lang="ja-JP" altLang="en-US" sz="1600" b="1" dirty="0"/>
              <a:t>⑥</a:t>
            </a:r>
            <a:r>
              <a:rPr kumimoji="1" lang="ja-JP" altLang="en-US" sz="1600" b="1" dirty="0"/>
              <a:t>　凡例の追加</a:t>
            </a:r>
            <a:endParaRPr kumimoji="1" lang="en-US" altLang="ja-JP" sz="1600" b="1" dirty="0"/>
          </a:p>
          <a:p>
            <a:r>
              <a:rPr lang="ja-JP" altLang="en-US" sz="1600" b="1" dirty="0"/>
              <a:t>⑦　縮尺バーの追加</a:t>
            </a:r>
            <a:endParaRPr lang="en-US" altLang="ja-JP" sz="1600" b="1" dirty="0"/>
          </a:p>
          <a:p>
            <a:r>
              <a:rPr lang="ja-JP" altLang="en-US" sz="1600" b="1" dirty="0"/>
              <a:t>⑧</a:t>
            </a:r>
            <a:r>
              <a:rPr kumimoji="1" lang="ja-JP" altLang="en-US" sz="1600" b="1" dirty="0"/>
              <a:t>　地図</a:t>
            </a:r>
            <a:r>
              <a:rPr lang="ja-JP" altLang="en-US" sz="1600" b="1" dirty="0"/>
              <a:t>の出力</a:t>
            </a:r>
            <a:endParaRPr kumimoji="1" lang="en-US" altLang="ja-JP" sz="1600" b="1" dirty="0"/>
          </a:p>
        </p:txBody>
      </p:sp>
      <p:sp>
        <p:nvSpPr>
          <p:cNvPr id="14" name="テキスト ボックス 13"/>
          <p:cNvSpPr txBox="1"/>
          <p:nvPr/>
        </p:nvSpPr>
        <p:spPr>
          <a:xfrm>
            <a:off x="95363" y="1764856"/>
            <a:ext cx="365806" cy="308418"/>
          </a:xfrm>
          <a:prstGeom prst="rect">
            <a:avLst/>
          </a:prstGeom>
          <a:noFill/>
        </p:spPr>
        <p:txBody>
          <a:bodyPr wrap="none" rtlCol="0">
            <a:spAutoFit/>
          </a:bodyPr>
          <a:lstStyle/>
          <a:p>
            <a:r>
              <a:rPr kumimoji="1" lang="ja-JP" altLang="en-US" b="1" dirty="0">
                <a:solidFill>
                  <a:srgbClr val="FF0000"/>
                </a:solidFill>
              </a:rPr>
              <a:t>②</a:t>
            </a:r>
          </a:p>
        </p:txBody>
      </p:sp>
      <p:sp>
        <p:nvSpPr>
          <p:cNvPr id="15" name="正方形/長方形 14"/>
          <p:cNvSpPr/>
          <p:nvPr/>
        </p:nvSpPr>
        <p:spPr>
          <a:xfrm>
            <a:off x="4133850" y="2557523"/>
            <a:ext cx="2513693" cy="300095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133850" y="1448047"/>
            <a:ext cx="2513693" cy="11094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99797" y="3055983"/>
            <a:ext cx="2981906" cy="800219"/>
          </a:xfrm>
          <a:prstGeom prst="rect">
            <a:avLst/>
          </a:prstGeom>
          <a:noFill/>
        </p:spPr>
        <p:txBody>
          <a:bodyPr wrap="none" rtlCol="0">
            <a:spAutoFit/>
          </a:bodyPr>
          <a:lstStyle/>
          <a:p>
            <a:pPr algn="ctr"/>
            <a:r>
              <a:rPr kumimoji="1" lang="ja-JP" altLang="en-US" sz="1600" dirty="0"/>
              <a:t>地図のレイアウト</a:t>
            </a:r>
            <a:endParaRPr kumimoji="1" lang="en-US" altLang="ja-JP" sz="1600" dirty="0"/>
          </a:p>
          <a:p>
            <a:pPr algn="ctr"/>
            <a:endParaRPr kumimoji="1" lang="en-US" altLang="ja-JP" sz="1600" dirty="0"/>
          </a:p>
          <a:p>
            <a:pPr algn="ctr"/>
            <a:r>
              <a:rPr lang="en-US" altLang="ja-JP" sz="1400" dirty="0"/>
              <a:t>※</a:t>
            </a:r>
            <a:r>
              <a:rPr lang="ja-JP" altLang="en-US" sz="1400" dirty="0"/>
              <a:t>地図の拡大はアイテムの詳細設定</a:t>
            </a:r>
            <a:endParaRPr kumimoji="1" lang="ja-JP" altLang="en-US" sz="1400" dirty="0"/>
          </a:p>
        </p:txBody>
      </p:sp>
      <p:sp>
        <p:nvSpPr>
          <p:cNvPr id="18" name="テキスト ボックス 17"/>
          <p:cNvSpPr txBox="1"/>
          <p:nvPr/>
        </p:nvSpPr>
        <p:spPr>
          <a:xfrm>
            <a:off x="4254808" y="1872327"/>
            <a:ext cx="2271776" cy="338554"/>
          </a:xfrm>
          <a:prstGeom prst="rect">
            <a:avLst/>
          </a:prstGeom>
          <a:noFill/>
        </p:spPr>
        <p:txBody>
          <a:bodyPr wrap="none" rtlCol="0">
            <a:spAutoFit/>
          </a:bodyPr>
          <a:lstStyle/>
          <a:p>
            <a:r>
              <a:rPr kumimoji="1" lang="ja-JP" altLang="en-US" sz="1600" dirty="0"/>
              <a:t>地図のレイアウトの履歴</a:t>
            </a:r>
          </a:p>
        </p:txBody>
      </p:sp>
      <p:sp>
        <p:nvSpPr>
          <p:cNvPr id="19" name="テキスト ボックス 18"/>
          <p:cNvSpPr txBox="1"/>
          <p:nvPr/>
        </p:nvSpPr>
        <p:spPr>
          <a:xfrm>
            <a:off x="4728902" y="3212098"/>
            <a:ext cx="1947969" cy="338554"/>
          </a:xfrm>
          <a:prstGeom prst="rect">
            <a:avLst/>
          </a:prstGeom>
          <a:noFill/>
        </p:spPr>
        <p:txBody>
          <a:bodyPr wrap="none" rtlCol="0">
            <a:spAutoFit/>
          </a:bodyPr>
          <a:lstStyle/>
          <a:p>
            <a:r>
              <a:rPr kumimoji="1" lang="ja-JP" altLang="en-US" sz="1600" dirty="0"/>
              <a:t>アイテムの詳細設定</a:t>
            </a:r>
          </a:p>
        </p:txBody>
      </p:sp>
      <p:sp>
        <p:nvSpPr>
          <p:cNvPr id="20" name="テキスト ボックス 19"/>
          <p:cNvSpPr txBox="1"/>
          <p:nvPr/>
        </p:nvSpPr>
        <p:spPr>
          <a:xfrm>
            <a:off x="129494" y="2960590"/>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21" name="テキスト ボックス 20"/>
          <p:cNvSpPr txBox="1"/>
          <p:nvPr/>
        </p:nvSpPr>
        <p:spPr>
          <a:xfrm>
            <a:off x="129494" y="319471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Tree>
    <p:extLst>
      <p:ext uri="{BB962C8B-B14F-4D97-AF65-F5344CB8AC3E}">
        <p14:creationId xmlns:p14="http://schemas.microsoft.com/office/powerpoint/2010/main" val="4249960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17300"/>
            <a:ext cx="7434146" cy="5715000"/>
          </a:xfrm>
          <a:prstGeom prst="rect">
            <a:avLst/>
          </a:prstGeom>
        </p:spPr>
      </p:pic>
      <p:sp>
        <p:nvSpPr>
          <p:cNvPr id="4" name="正方形/長方形 3"/>
          <p:cNvSpPr/>
          <p:nvPr/>
        </p:nvSpPr>
        <p:spPr>
          <a:xfrm>
            <a:off x="2809875" y="1370239"/>
            <a:ext cx="223837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4926" y="1304924"/>
            <a:ext cx="361950" cy="457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04925" y="2547257"/>
            <a:ext cx="895349" cy="2129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4925" y="4743645"/>
            <a:ext cx="1724025" cy="238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01412" y="4829175"/>
            <a:ext cx="2337513" cy="1347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128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地図の追加</a:t>
            </a: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643689"/>
            <a:ext cx="5715000" cy="5071311"/>
          </a:xfrm>
          <a:prstGeom prst="rect">
            <a:avLst/>
          </a:prstGeom>
        </p:spPr>
      </p:pic>
      <p:sp>
        <p:nvSpPr>
          <p:cNvPr id="4" name="正方形/長方形 3"/>
          <p:cNvSpPr/>
          <p:nvPr/>
        </p:nvSpPr>
        <p:spPr>
          <a:xfrm>
            <a:off x="0" y="2171394"/>
            <a:ext cx="219075"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04900" y="2361894"/>
            <a:ext cx="4381500" cy="300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276225" y="2290456"/>
            <a:ext cx="4286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70814" y="2578928"/>
            <a:ext cx="3082686" cy="2661556"/>
          </a:xfrm>
          <a:prstGeom prst="rect">
            <a:avLst/>
          </a:prstGeom>
        </p:spPr>
      </p:pic>
    </p:spTree>
    <p:extLst>
      <p:ext uri="{BB962C8B-B14F-4D97-AF65-F5344CB8AC3E}">
        <p14:creationId xmlns:p14="http://schemas.microsoft.com/office/powerpoint/2010/main" val="4291094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縮尺バーの追加</a:t>
            </a:r>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00860" y="818851"/>
            <a:ext cx="659606" cy="4896149"/>
          </a:xfrm>
          <a:prstGeom prst="rect">
            <a:avLst/>
          </a:prstGeom>
        </p:spPr>
      </p:pic>
      <p:sp>
        <p:nvSpPr>
          <p:cNvPr id="6" name="正方形/長方形 5"/>
          <p:cNvSpPr/>
          <p:nvPr/>
        </p:nvSpPr>
        <p:spPr>
          <a:xfrm>
            <a:off x="1175857" y="4971228"/>
            <a:ext cx="320278" cy="3931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611795" y="4628328"/>
            <a:ext cx="431800" cy="545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55" y="1449659"/>
            <a:ext cx="6178703" cy="3634531"/>
          </a:xfrm>
          <a:prstGeom prst="rect">
            <a:avLst/>
          </a:prstGeom>
        </p:spPr>
      </p:pic>
      <p:sp>
        <p:nvSpPr>
          <p:cNvPr id="12" name="正方形/長方形 11"/>
          <p:cNvSpPr/>
          <p:nvPr/>
        </p:nvSpPr>
        <p:spPr>
          <a:xfrm>
            <a:off x="3340100" y="3467101"/>
            <a:ext cx="1625599" cy="2285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392862" y="4699000"/>
            <a:ext cx="846138"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9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00900" y="718456"/>
            <a:ext cx="1935220" cy="4674637"/>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98756"/>
            <a:ext cx="3562349" cy="5517487"/>
          </a:xfrm>
          <a:prstGeom prst="rect">
            <a:avLst/>
          </a:prstGeom>
        </p:spPr>
      </p:pic>
      <p:sp>
        <p:nvSpPr>
          <p:cNvPr id="4" name="正方形/長方形 3"/>
          <p:cNvSpPr/>
          <p:nvPr/>
        </p:nvSpPr>
        <p:spPr>
          <a:xfrm>
            <a:off x="619125" y="98756"/>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81174" y="3318206"/>
            <a:ext cx="1400176" cy="177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12719" y="98756"/>
            <a:ext cx="3537811" cy="5517487"/>
          </a:xfrm>
          <a:prstGeom prst="rect">
            <a:avLst/>
          </a:prstGeom>
        </p:spPr>
      </p:pic>
      <p:sp>
        <p:nvSpPr>
          <p:cNvPr id="7" name="正方形/長方形 6"/>
          <p:cNvSpPr/>
          <p:nvPr/>
        </p:nvSpPr>
        <p:spPr>
          <a:xfrm>
            <a:off x="3860370" y="2622880"/>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860370" y="3680155"/>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520473" y="4739950"/>
            <a:ext cx="1573156" cy="403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3137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52783" y="3227982"/>
            <a:ext cx="3580843" cy="2431423"/>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200" y="811181"/>
            <a:ext cx="3618769" cy="2463866"/>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58276" y="811180"/>
            <a:ext cx="3138750" cy="4848225"/>
          </a:xfrm>
          <a:prstGeom prst="rect">
            <a:avLst/>
          </a:prstGeom>
        </p:spPr>
      </p:pic>
      <p:sp>
        <p:nvSpPr>
          <p:cNvPr id="4" name="テキスト ボックス 3"/>
          <p:cNvSpPr txBox="1"/>
          <p:nvPr/>
        </p:nvSpPr>
        <p:spPr>
          <a:xfrm>
            <a:off x="196081" y="82451"/>
            <a:ext cx="1467068" cy="400110"/>
          </a:xfrm>
          <a:prstGeom prst="rect">
            <a:avLst/>
          </a:prstGeom>
          <a:noFill/>
        </p:spPr>
        <p:txBody>
          <a:bodyPr wrap="none" rtlCol="0">
            <a:spAutoFit/>
          </a:bodyPr>
          <a:lstStyle/>
          <a:p>
            <a:r>
              <a:rPr kumimoji="1" lang="ja-JP" altLang="en-US" sz="2000" u="sng" dirty="0"/>
              <a:t>凡例の追加</a:t>
            </a:r>
          </a:p>
        </p:txBody>
      </p:sp>
      <p:sp>
        <p:nvSpPr>
          <p:cNvPr id="5" name="正方形/長方形 4"/>
          <p:cNvSpPr/>
          <p:nvPr/>
        </p:nvSpPr>
        <p:spPr>
          <a:xfrm>
            <a:off x="1948222" y="1516031"/>
            <a:ext cx="30058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04995" y="82451"/>
            <a:ext cx="4829455" cy="830997"/>
          </a:xfrm>
          <a:prstGeom prst="rect">
            <a:avLst/>
          </a:prstGeom>
          <a:noFill/>
        </p:spPr>
        <p:txBody>
          <a:bodyPr wrap="square" rtlCol="0">
            <a:spAutoFit/>
          </a:bodyPr>
          <a:lstStyle/>
          <a:p>
            <a:r>
              <a:rPr kumimoji="1" lang="ja-JP" altLang="en-US" sz="1600" b="1" dirty="0"/>
              <a:t>自動アップデートのチェックをはずすと凡例</a:t>
            </a:r>
            <a:r>
              <a:rPr lang="ja-JP" altLang="en-US" sz="1600" b="1" dirty="0"/>
              <a:t>が</a:t>
            </a:r>
            <a:r>
              <a:rPr kumimoji="1" lang="ja-JP" altLang="en-US" sz="1600" b="1" dirty="0"/>
              <a:t>編集できる。名称の変更、凡例項目の追加と削除ができる。</a:t>
            </a:r>
            <a:endParaRPr kumimoji="1" lang="en-US" altLang="ja-JP" sz="1600" b="1" dirty="0"/>
          </a:p>
          <a:p>
            <a:endParaRPr kumimoji="1" lang="ja-JP" altLang="en-US" sz="1600" b="1" dirty="0"/>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43609" y="774441"/>
            <a:ext cx="363894" cy="4940559"/>
          </a:xfrm>
          <a:prstGeom prst="rect">
            <a:avLst/>
          </a:prstGeom>
        </p:spPr>
      </p:pic>
      <p:sp>
        <p:nvSpPr>
          <p:cNvPr id="8" name="正方形/長方形 7"/>
          <p:cNvSpPr/>
          <p:nvPr/>
        </p:nvSpPr>
        <p:spPr>
          <a:xfrm>
            <a:off x="1317023" y="5313351"/>
            <a:ext cx="438400" cy="346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508726" y="2969274"/>
            <a:ext cx="2267633"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516074" y="3320727"/>
            <a:ext cx="248620" cy="234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1755423" y="3809612"/>
            <a:ext cx="192799" cy="1266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2369976" y="1625568"/>
            <a:ext cx="2813096" cy="2003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36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90542" y="579351"/>
            <a:ext cx="6835941" cy="4628865"/>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a:t>PC</a:t>
            </a:r>
            <a:r>
              <a:rPr kumimoji="1" lang="ja-JP" altLang="en-US" sz="1600" dirty="0"/>
              <a:t>の環境にあわせて、</a:t>
            </a:r>
            <a:r>
              <a:rPr kumimoji="1" lang="en-US" altLang="ja-JP" sz="1600" dirty="0"/>
              <a:t>32bit</a:t>
            </a:r>
            <a:r>
              <a:rPr kumimoji="1" lang="ja-JP" altLang="en-US" sz="1600" dirty="0"/>
              <a:t>版か</a:t>
            </a:r>
            <a:r>
              <a:rPr kumimoji="1" lang="en-US" altLang="ja-JP" sz="1600" dirty="0"/>
              <a:t>64bit</a:t>
            </a:r>
            <a:r>
              <a:rPr kumimoji="1" lang="ja-JP" altLang="en-US" sz="1600" dirty="0"/>
              <a:t>版を選択してダウンロードする</a:t>
            </a:r>
          </a:p>
        </p:txBody>
      </p:sp>
      <p:sp>
        <p:nvSpPr>
          <p:cNvPr id="5" name="正方形/長方形 4"/>
          <p:cNvSpPr/>
          <p:nvPr/>
        </p:nvSpPr>
        <p:spPr>
          <a:xfrm>
            <a:off x="2171700" y="3975100"/>
            <a:ext cx="4895850"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a:t>※</a:t>
            </a:r>
            <a:r>
              <a:rPr kumimoji="1" lang="ja-JP" altLang="en-US" sz="1600" dirty="0"/>
              <a:t>　</a:t>
            </a:r>
            <a:r>
              <a:rPr kumimoji="1" lang="en-US" altLang="ja-JP" sz="1600" dirty="0"/>
              <a:t>QGIS</a:t>
            </a:r>
            <a:r>
              <a:rPr kumimoji="1" lang="ja-JP" altLang="en-US" sz="1600" dirty="0"/>
              <a:t>は、バージョン更新の頻度が高いため、安定的にリリースされている</a:t>
            </a:r>
            <a:r>
              <a:rPr kumimoji="1" lang="en-US" altLang="ja-JP" sz="1600" dirty="0"/>
              <a:t>LTR</a:t>
            </a:r>
            <a:r>
              <a:rPr kumimoji="1" lang="ja-JP" altLang="en-US" sz="1600" dirty="0"/>
              <a:t>版のインストールを推奨</a:t>
            </a:r>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62351" y="281640"/>
            <a:ext cx="3377305" cy="50292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983" y="4280835"/>
            <a:ext cx="1924050" cy="1152525"/>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199" y="281640"/>
            <a:ext cx="3400426" cy="5151720"/>
          </a:xfrm>
          <a:prstGeom prst="rect">
            <a:avLst/>
          </a:prstGeom>
        </p:spPr>
      </p:pic>
      <p:sp>
        <p:nvSpPr>
          <p:cNvPr id="4" name="正方形/長方形 3"/>
          <p:cNvSpPr/>
          <p:nvPr/>
        </p:nvSpPr>
        <p:spPr>
          <a:xfrm>
            <a:off x="276225" y="3943350"/>
            <a:ext cx="46672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43350" y="1647825"/>
            <a:ext cx="250507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86350" y="3890962"/>
            <a:ext cx="257175" cy="233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276202" y="4162425"/>
            <a:ext cx="333375" cy="493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346636" y="1813060"/>
            <a:ext cx="1511056" cy="3620300"/>
          </a:xfrm>
          <a:prstGeom prst="rect">
            <a:avLst/>
          </a:prstGeom>
          <a:ln>
            <a:solidFill>
              <a:schemeClr val="accent1"/>
            </a:solidFill>
          </a:ln>
        </p:spPr>
      </p:pic>
    </p:spTree>
    <p:extLst>
      <p:ext uri="{BB962C8B-B14F-4D97-AF65-F5344CB8AC3E}">
        <p14:creationId xmlns:p14="http://schemas.microsoft.com/office/powerpoint/2010/main" val="1435491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5" t="-2"/>
          <a:stretch/>
        </p:blipFill>
        <p:spPr>
          <a:xfrm>
            <a:off x="937927" y="395749"/>
            <a:ext cx="2169933" cy="4795508"/>
          </a:xfrm>
          <a:prstGeom prst="rect">
            <a:avLst/>
          </a:prstGeom>
        </p:spPr>
      </p:pic>
      <p:sp>
        <p:nvSpPr>
          <p:cNvPr id="4" name="テキスト ボックス 3"/>
          <p:cNvSpPr txBox="1"/>
          <p:nvPr/>
        </p:nvSpPr>
        <p:spPr>
          <a:xfrm>
            <a:off x="0" y="0"/>
            <a:ext cx="1632178" cy="338554"/>
          </a:xfrm>
          <a:prstGeom prst="rect">
            <a:avLst/>
          </a:prstGeom>
          <a:noFill/>
        </p:spPr>
        <p:txBody>
          <a:bodyPr wrap="none" rtlCol="0">
            <a:spAutoFit/>
          </a:bodyPr>
          <a:lstStyle/>
          <a:p>
            <a:r>
              <a:rPr lang="ja-JP" altLang="en-US" sz="1600" b="1" u="sng" dirty="0"/>
              <a:t>方位記号の追加</a:t>
            </a:r>
            <a:endParaRPr kumimoji="1" lang="en-US" altLang="ja-JP" sz="1600" b="1" u="sng" dirty="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アイテムプロパティの検索ディレクトリをクリックすると様々なイメージが参照できる。</a:t>
            </a:r>
          </a:p>
        </p:txBody>
      </p:sp>
      <p:sp>
        <p:nvSpPr>
          <p:cNvPr id="6" name="正方形/長方形 5"/>
          <p:cNvSpPr/>
          <p:nvPr/>
        </p:nvSpPr>
        <p:spPr>
          <a:xfrm>
            <a:off x="964562" y="3152785"/>
            <a:ext cx="278549"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319311" y="2961454"/>
            <a:ext cx="333375"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6080" y="640853"/>
            <a:ext cx="2647952" cy="4581191"/>
          </a:xfrm>
          <a:prstGeom prst="rect">
            <a:avLst/>
          </a:prstGeom>
        </p:spPr>
      </p:pic>
      <p:sp>
        <p:nvSpPr>
          <p:cNvPr id="10" name="正方形/長方形 9"/>
          <p:cNvSpPr/>
          <p:nvPr/>
        </p:nvSpPr>
        <p:spPr>
          <a:xfrm>
            <a:off x="3424733" y="1232234"/>
            <a:ext cx="897674"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415207" y="4280234"/>
            <a:ext cx="202349"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901107" y="2337134"/>
            <a:ext cx="249975" cy="2753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77434" y="640853"/>
            <a:ext cx="2507398" cy="4592110"/>
          </a:xfrm>
          <a:prstGeom prst="rect">
            <a:avLst/>
          </a:prstGeom>
        </p:spPr>
      </p:pic>
      <p:sp>
        <p:nvSpPr>
          <p:cNvPr id="16" name="正方形/長方形 15"/>
          <p:cNvSpPr/>
          <p:nvPr/>
        </p:nvSpPr>
        <p:spPr>
          <a:xfrm>
            <a:off x="6055955" y="4280234"/>
            <a:ext cx="1390651"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l="-1" t="22694" r="37838" b="14938"/>
          <a:stretch/>
        </p:blipFill>
        <p:spPr>
          <a:xfrm>
            <a:off x="481468" y="663045"/>
            <a:ext cx="6367202" cy="4910866"/>
          </a:xfrm>
          <a:prstGeom prst="rect">
            <a:avLst/>
          </a:prstGeom>
        </p:spPr>
      </p:pic>
      <p:sp>
        <p:nvSpPr>
          <p:cNvPr id="2" name="タイトル 1"/>
          <p:cNvSpPr>
            <a:spLocks noGrp="1"/>
          </p:cNvSpPr>
          <p:nvPr>
            <p:ph type="title"/>
          </p:nvPr>
        </p:nvSpPr>
        <p:spPr/>
        <p:txBody>
          <a:bodyPr>
            <a:normAutofit fontScale="90000"/>
          </a:bodyPr>
          <a:lstStyle/>
          <a:p>
            <a:r>
              <a:rPr lang="ja-JP" altLang="en-US" dirty="0"/>
              <a:t>テキスト</a:t>
            </a:r>
            <a:r>
              <a:rPr kumimoji="1" lang="ja-JP" altLang="en-US" dirty="0"/>
              <a:t>の追加</a:t>
            </a: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58000" y="663045"/>
            <a:ext cx="1804531" cy="4910866"/>
          </a:xfrm>
          <a:prstGeom prst="rect">
            <a:avLst/>
          </a:prstGeom>
        </p:spPr>
      </p:pic>
      <p:cxnSp>
        <p:nvCxnSpPr>
          <p:cNvPr id="5" name="直線矢印コネクタ 4"/>
          <p:cNvCxnSpPr>
            <a:stCxn id="9" idx="3"/>
          </p:cNvCxnSpPr>
          <p:nvPr/>
        </p:nvCxnSpPr>
        <p:spPr>
          <a:xfrm flipV="1">
            <a:off x="742950" y="1422401"/>
            <a:ext cx="2224185" cy="4563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5831633" y="1604864"/>
            <a:ext cx="1216867" cy="319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81468" y="1764457"/>
            <a:ext cx="261482"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67135" y="886407"/>
            <a:ext cx="3610947"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7276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85724"/>
            <a:ext cx="4037484" cy="31527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52549" y="85724"/>
            <a:ext cx="2781301" cy="5610225"/>
          </a:xfrm>
          <a:prstGeom prst="rect">
            <a:avLst/>
          </a:prstGeom>
        </p:spPr>
      </p:pic>
      <p:sp>
        <p:nvSpPr>
          <p:cNvPr id="5" name="正方形/長方形 4"/>
          <p:cNvSpPr/>
          <p:nvPr/>
        </p:nvSpPr>
        <p:spPr>
          <a:xfrm>
            <a:off x="1552575" y="3152775"/>
            <a:ext cx="24288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915151" y="2933700"/>
            <a:ext cx="609599"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81651" y="3333750"/>
            <a:ext cx="2667000" cy="2362870"/>
          </a:xfrm>
          <a:prstGeom prst="rect">
            <a:avLst/>
          </a:prstGeom>
        </p:spPr>
      </p:pic>
      <p:sp>
        <p:nvSpPr>
          <p:cNvPr id="8" name="正方形/長方形 7"/>
          <p:cNvSpPr/>
          <p:nvPr/>
        </p:nvSpPr>
        <p:spPr>
          <a:xfrm>
            <a:off x="5581651" y="4219575"/>
            <a:ext cx="1666874" cy="149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4143376" y="3043237"/>
            <a:ext cx="2537854" cy="252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6838950" y="3309937"/>
            <a:ext cx="381000" cy="7286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94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20660" y="153201"/>
            <a:ext cx="5102679" cy="338554"/>
          </a:xfrm>
          <a:prstGeom prst="rect">
            <a:avLst/>
          </a:prstGeom>
          <a:noFill/>
        </p:spPr>
        <p:txBody>
          <a:bodyPr wrap="none" rtlCol="0">
            <a:spAutoFit/>
          </a:bodyPr>
          <a:lstStyle/>
          <a:p>
            <a:r>
              <a:rPr kumimoji="1" lang="ja-JP" altLang="en-US" sz="1600" b="1" dirty="0"/>
              <a:t>地図のレイアウトが整ったら、画像としてエクスポートする</a:t>
            </a:r>
          </a:p>
        </p:txBody>
      </p:sp>
      <p:grpSp>
        <p:nvGrpSpPr>
          <p:cNvPr id="3" name="グループ化 2"/>
          <p:cNvGrpSpPr/>
          <p:nvPr/>
        </p:nvGrpSpPr>
        <p:grpSpPr>
          <a:xfrm>
            <a:off x="123825" y="571500"/>
            <a:ext cx="8855075" cy="5143500"/>
            <a:chOff x="123825" y="875492"/>
            <a:chExt cx="8126845" cy="4535331"/>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3825" y="875492"/>
              <a:ext cx="2990850" cy="4412149"/>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375" y="1251253"/>
              <a:ext cx="3629025" cy="1213846"/>
            </a:xfrm>
            <a:prstGeom prst="rect">
              <a:avLst/>
            </a:prstGeom>
          </p:spPr>
        </p:pic>
        <p:cxnSp>
          <p:nvCxnSpPr>
            <p:cNvPr id="9" name="直線矢印コネクタ 8"/>
            <p:cNvCxnSpPr/>
            <p:nvPr/>
          </p:nvCxnSpPr>
          <p:spPr>
            <a:xfrm flipV="1">
              <a:off x="2876801" y="2528842"/>
              <a:ext cx="456948" cy="1485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438023" y="2255752"/>
              <a:ext cx="4572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2666311"/>
              <a:ext cx="4869295" cy="2744512"/>
            </a:xfrm>
            <a:prstGeom prst="rect">
              <a:avLst/>
            </a:prstGeom>
          </p:spPr>
        </p:pic>
        <p:sp>
          <p:nvSpPr>
            <p:cNvPr id="12" name="正方形/長方形 11"/>
            <p:cNvSpPr/>
            <p:nvPr/>
          </p:nvSpPr>
          <p:spPr>
            <a:xfrm>
              <a:off x="3476625" y="3143158"/>
              <a:ext cx="1638300" cy="257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934200" y="5124450"/>
              <a:ext cx="5334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08372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98" y="611078"/>
            <a:ext cx="7110598" cy="502831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a:t>画像としてエクスポートした地図を表示する</a:t>
            </a:r>
          </a:p>
        </p:txBody>
      </p:sp>
    </p:spTree>
    <p:extLst>
      <p:ext uri="{BB962C8B-B14F-4D97-AF65-F5344CB8AC3E}">
        <p14:creationId xmlns:p14="http://schemas.microsoft.com/office/powerpoint/2010/main" val="875792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3069" y="610895"/>
            <a:ext cx="4228931" cy="5003682"/>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a:t>QGIS</a:t>
            </a:r>
            <a:r>
              <a:rPr lang="ja-JP" altLang="en-US" sz="1800" b="1" dirty="0"/>
              <a:t>のビュー上に凡例と方位記号を表示する</a:t>
            </a:r>
            <a:endParaRPr kumimoji="1" lang="ja-JP" altLang="en-US" sz="1800" b="1" dirty="0"/>
          </a:p>
        </p:txBody>
      </p:sp>
      <p:cxnSp>
        <p:nvCxnSpPr>
          <p:cNvPr id="7" name="直線矢印コネクタ 6"/>
          <p:cNvCxnSpPr/>
          <p:nvPr/>
        </p:nvCxnSpPr>
        <p:spPr>
          <a:xfrm>
            <a:off x="4083934" y="3475457"/>
            <a:ext cx="560720" cy="371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083934" y="2472440"/>
            <a:ext cx="660417" cy="787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721257" y="673587"/>
            <a:ext cx="2866390" cy="369332"/>
          </a:xfrm>
          <a:prstGeom prst="rect">
            <a:avLst/>
          </a:prstGeom>
          <a:noFill/>
        </p:spPr>
        <p:txBody>
          <a:bodyPr wrap="square" rtlCol="0">
            <a:spAutoFit/>
          </a:bodyPr>
          <a:lstStyle/>
          <a:p>
            <a:r>
              <a:rPr lang="ja-JP" altLang="en-US" sz="1800" b="1" dirty="0">
                <a:solidFill>
                  <a:srgbClr val="0070C0"/>
                </a:solidFill>
              </a:rPr>
              <a:t>ビュー </a:t>
            </a:r>
            <a:r>
              <a:rPr kumimoji="1" lang="ja-JP" altLang="en-US" sz="1800" b="1" dirty="0">
                <a:solidFill>
                  <a:srgbClr val="0070C0"/>
                </a:solidFill>
              </a:rPr>
              <a:t>＞ 地図装飾</a:t>
            </a:r>
          </a:p>
        </p:txBody>
      </p:sp>
      <p:sp>
        <p:nvSpPr>
          <p:cNvPr id="16" name="テキスト ボックス 15"/>
          <p:cNvSpPr txBox="1"/>
          <p:nvPr/>
        </p:nvSpPr>
        <p:spPr>
          <a:xfrm>
            <a:off x="4572000" y="4884003"/>
            <a:ext cx="4515483" cy="830997"/>
          </a:xfrm>
          <a:prstGeom prst="rect">
            <a:avLst/>
          </a:prstGeom>
          <a:noFill/>
        </p:spPr>
        <p:txBody>
          <a:bodyPr wrap="square" rtlCol="0">
            <a:spAutoFit/>
          </a:bodyPr>
          <a:lstStyle/>
          <a:p>
            <a:r>
              <a:rPr kumimoji="1" lang="ja-JP" altLang="en-US" sz="1600" b="1" dirty="0"/>
              <a:t>地図装飾からスケールバー、方位記号を追加する。</a:t>
            </a:r>
            <a:endParaRPr kumimoji="1" lang="en-US" altLang="ja-JP" sz="1600" b="1" dirty="0"/>
          </a:p>
          <a:p>
            <a:r>
              <a:rPr lang="ja-JP" altLang="en-US" sz="1600" b="1" dirty="0"/>
              <a:t>それぞれの形式や配置を決め、「方位</a:t>
            </a:r>
            <a:r>
              <a:rPr lang="en-US" altLang="ja-JP" sz="1600" b="1" dirty="0"/>
              <a:t>or</a:t>
            </a:r>
            <a:r>
              <a:rPr lang="ja-JP" altLang="en-US" sz="1600" b="1" dirty="0"/>
              <a:t>縮尺バーを使用」にチェック</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621" y="1110818"/>
            <a:ext cx="3831026" cy="1900238"/>
          </a:xfrm>
          <a:prstGeom prst="rect">
            <a:avLst/>
          </a:prstGeom>
        </p:spPr>
      </p:pic>
      <p:sp>
        <p:nvSpPr>
          <p:cNvPr id="17" name="正方形/長方形 16"/>
          <p:cNvSpPr/>
          <p:nvPr/>
        </p:nvSpPr>
        <p:spPr>
          <a:xfrm>
            <a:off x="4815114" y="1315605"/>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915" y="3141285"/>
            <a:ext cx="3807197" cy="1603320"/>
          </a:xfrm>
          <a:prstGeom prst="rect">
            <a:avLst/>
          </a:prstGeom>
        </p:spPr>
      </p:pic>
      <p:sp>
        <p:nvSpPr>
          <p:cNvPr id="20" name="正方形/長方形 19"/>
          <p:cNvSpPr/>
          <p:nvPr/>
        </p:nvSpPr>
        <p:spPr>
          <a:xfrm>
            <a:off x="4815114" y="3265907"/>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3505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5828" y="790150"/>
            <a:ext cx="6707922" cy="4403605"/>
          </a:xfrm>
          <a:prstGeom prst="rect">
            <a:avLst/>
          </a:prstGeom>
        </p:spPr>
      </p:pic>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a:t>QGIS</a:t>
            </a:r>
            <a:r>
              <a:rPr lang="ja-JP" altLang="en-US" sz="1800" b="1" dirty="0"/>
              <a:t>のビュー上に縮尺と方位記号が表示された。</a:t>
            </a:r>
            <a:endParaRPr kumimoji="1" lang="ja-JP" altLang="en-US" sz="1800" b="1" dirty="0"/>
          </a:p>
        </p:txBody>
      </p:sp>
      <p:sp>
        <p:nvSpPr>
          <p:cNvPr id="2" name="円/楕円 1"/>
          <p:cNvSpPr/>
          <p:nvPr/>
        </p:nvSpPr>
        <p:spPr>
          <a:xfrm>
            <a:off x="2167235" y="681173"/>
            <a:ext cx="2006446"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460568" y="4662002"/>
            <a:ext cx="388768" cy="390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1748" y="729276"/>
            <a:ext cx="6586635" cy="4831997"/>
          </a:xfrm>
          <a:prstGeom prst="rect">
            <a:avLst/>
          </a:prstGeom>
        </p:spPr>
      </p:pic>
      <p:sp>
        <p:nvSpPr>
          <p:cNvPr id="2" name="タイトル 1"/>
          <p:cNvSpPr>
            <a:spLocks noGrp="1"/>
          </p:cNvSpPr>
          <p:nvPr>
            <p:ph type="title"/>
          </p:nvPr>
        </p:nvSpPr>
        <p:spPr/>
        <p:txBody>
          <a:bodyPr>
            <a:normAutofit fontScale="90000"/>
          </a:bodyPr>
          <a:lstStyle/>
          <a:p>
            <a:r>
              <a:rPr lang="ja-JP" altLang="en-US" dirty="0"/>
              <a:t>作業</a:t>
            </a:r>
            <a:r>
              <a:rPr kumimoji="1" lang="ja-JP" altLang="en-US" dirty="0"/>
              <a:t>ファイルの保存</a:t>
            </a:r>
          </a:p>
        </p:txBody>
      </p:sp>
    </p:spTree>
    <p:extLst>
      <p:ext uri="{BB962C8B-B14F-4D97-AF65-F5344CB8AC3E}">
        <p14:creationId xmlns:p14="http://schemas.microsoft.com/office/powerpoint/2010/main" val="3370897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a:solidFill>
                  <a:srgbClr val="0070C0"/>
                </a:solidFill>
              </a:rPr>
              <a:t>プラグイン</a:t>
            </a:r>
          </a:p>
        </p:txBody>
      </p:sp>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＞プラグインの管理とインストール</a:t>
            </a:r>
            <a:endParaRPr kumimoji="1" lang="ja-JP" altLang="en-US" sz="1800" b="1" dirty="0">
              <a:solidFill>
                <a:srgbClr val="0070C0"/>
              </a:solidFill>
            </a:endParaRPr>
          </a:p>
        </p:txBody>
      </p: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QGISオフィシャルプラグインリポジトリから様々なプラグインがインストールできる</a:t>
            </a:r>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a:t>インストールしたいプラグインを検索する</a:t>
            </a:r>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971" y="1296569"/>
            <a:ext cx="4891257" cy="272415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31" y="1992562"/>
            <a:ext cx="4730882" cy="3004588"/>
          </a:xfrm>
          <a:prstGeom prst="rect">
            <a:avLst/>
          </a:prstGeom>
        </p:spPr>
      </p:pic>
      <p:cxnSp>
        <p:nvCxnSpPr>
          <p:cNvPr id="6" name="直線矢印コネクタ 5"/>
          <p:cNvCxnSpPr/>
          <p:nvPr/>
        </p:nvCxnSpPr>
        <p:spPr>
          <a:xfrm>
            <a:off x="4572000" y="1797519"/>
            <a:ext cx="304800" cy="271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3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a:t>ダウンロードが終了したら、</a:t>
            </a:r>
            <a:r>
              <a:rPr kumimoji="1" lang="en-US" altLang="ja-JP" sz="1600" dirty="0"/>
              <a:t>.exe</a:t>
            </a:r>
            <a:r>
              <a:rPr kumimoji="1" lang="ja-JP" altLang="en-US" sz="1600" dirty="0"/>
              <a:t>ファイルを実行しインストールを行う</a:t>
            </a:r>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a:t>※</a:t>
            </a:r>
            <a:r>
              <a:rPr lang="ja-JP" altLang="en-US" dirty="0"/>
              <a:t>　</a:t>
            </a:r>
            <a:r>
              <a:rPr lang="en-US" altLang="ja-JP" dirty="0" err="1"/>
              <a:t>MacOS</a:t>
            </a:r>
            <a:r>
              <a:rPr lang="ja-JP" altLang="en-US" dirty="0"/>
              <a:t>の場合はインストール方法が異なる</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537" y="659910"/>
            <a:ext cx="6157951" cy="4733925"/>
          </a:xfrm>
          <a:prstGeom prst="rect">
            <a:avLst/>
          </a:prstGeom>
        </p:spPr>
      </p:pic>
    </p:spTree>
    <p:extLst>
      <p:ext uri="{BB962C8B-B14F-4D97-AF65-F5344CB8AC3E}">
        <p14:creationId xmlns:p14="http://schemas.microsoft.com/office/powerpoint/2010/main" val="3165577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4257" y="3475321"/>
            <a:ext cx="3283686" cy="2114605"/>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56" y="3475320"/>
            <a:ext cx="3283686" cy="2114606"/>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881" y="655782"/>
            <a:ext cx="3293561" cy="2120966"/>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a:t>Mmqgis</a:t>
            </a:r>
            <a:endParaRPr lang="en-US" altLang="ja-JP" dirty="0"/>
          </a:p>
          <a:p>
            <a:r>
              <a:rPr kumimoji="1" lang="ja-JP" altLang="en-US" dirty="0"/>
              <a:t>グリットの作成や多重リングバッファなどベクタ処理が充実</a:t>
            </a:r>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a:t>OpenLayers</a:t>
            </a:r>
            <a:r>
              <a:rPr kumimoji="1" lang="en-US" altLang="ja-JP" sz="1600" b="1" dirty="0"/>
              <a:t> Plugin</a:t>
            </a:r>
            <a:r>
              <a:rPr kumimoji="1" lang="ja-JP" altLang="en-US" dirty="0"/>
              <a:t>　</a:t>
            </a:r>
            <a:endParaRPr kumimoji="1" lang="en-US" altLang="ja-JP" dirty="0"/>
          </a:p>
          <a:p>
            <a:r>
              <a:rPr lang="en-US" altLang="ja-JP" dirty="0" err="1"/>
              <a:t>OpenStreetMap</a:t>
            </a:r>
            <a:r>
              <a:rPr lang="ja-JP" altLang="en-US" dirty="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a:t>Profile tool</a:t>
            </a:r>
          </a:p>
          <a:p>
            <a:r>
              <a:rPr lang="ja-JP" altLang="en-US" dirty="0"/>
              <a:t>標高値などをもつラスタレイヤから断面図を作成する</a:t>
            </a:r>
            <a:endParaRPr kumimoji="1" lang="en-US" altLang="ja-JP" dirty="0"/>
          </a:p>
        </p:txBody>
      </p:sp>
      <p:sp>
        <p:nvSpPr>
          <p:cNvPr id="10" name="テキスト ボックス 9"/>
          <p:cNvSpPr txBox="1"/>
          <p:nvPr/>
        </p:nvSpPr>
        <p:spPr>
          <a:xfrm>
            <a:off x="4572000" y="2855466"/>
            <a:ext cx="4648201" cy="553998"/>
          </a:xfrm>
          <a:prstGeom prst="rect">
            <a:avLst/>
          </a:prstGeom>
          <a:noFill/>
        </p:spPr>
        <p:txBody>
          <a:bodyPr wrap="square" rtlCol="0">
            <a:spAutoFit/>
          </a:bodyPr>
          <a:lstStyle/>
          <a:p>
            <a:r>
              <a:rPr lang="en-US" altLang="ja-JP" sz="1600" b="1" dirty="0"/>
              <a:t>Qgis2threejs</a:t>
            </a:r>
          </a:p>
          <a:p>
            <a:r>
              <a:rPr lang="en-US" altLang="ja-JP" sz="1400" dirty="0">
                <a:latin typeface="Calibri 本文"/>
                <a:ea typeface="+mj-ea"/>
              </a:rPr>
              <a:t>3D</a:t>
            </a:r>
            <a:r>
              <a:rPr lang="ja-JP" altLang="en-US" sz="1400" dirty="0">
                <a:latin typeface="Calibri 本文"/>
                <a:ea typeface="+mj-ea"/>
              </a:rPr>
              <a:t>表示や</a:t>
            </a:r>
            <a:r>
              <a:rPr lang="en-US" altLang="ja-JP" sz="1400" dirty="0">
                <a:latin typeface="Calibri 本文"/>
                <a:ea typeface="+mj-ea"/>
              </a:rPr>
              <a:t>STL</a:t>
            </a:r>
            <a:r>
              <a:rPr lang="ja-JP" altLang="en-US" sz="1400" dirty="0">
                <a:latin typeface="Calibri 本文"/>
                <a:ea typeface="+mj-ea"/>
              </a:rPr>
              <a:t>ファイルの書き出し</a:t>
            </a:r>
            <a:endParaRPr lang="en-US" altLang="ja-JP" sz="1400" dirty="0">
              <a:latin typeface="Calibri 本文"/>
              <a:ea typeface="+mj-ea"/>
            </a:endParaRPr>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991" y="645227"/>
            <a:ext cx="3291519" cy="2119650"/>
          </a:xfrm>
          <a:prstGeom prst="rect">
            <a:avLst/>
          </a:prstGeom>
        </p:spPr>
      </p:pic>
    </p:spTree>
    <p:extLst>
      <p:ext uri="{BB962C8B-B14F-4D97-AF65-F5344CB8AC3E}">
        <p14:creationId xmlns:p14="http://schemas.microsoft.com/office/powerpoint/2010/main" val="3540397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76132" y="678134"/>
            <a:ext cx="7136099" cy="4992353"/>
          </a:xfrm>
          <a:prstGeom prst="rect">
            <a:avLst/>
          </a:prstGeom>
        </p:spPr>
      </p:pic>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a:solidFill>
                  <a:srgbClr val="0070C0"/>
                </a:solidFill>
              </a:rPr>
              <a:t>Python</a:t>
            </a:r>
            <a:r>
              <a:rPr kumimoji="1" lang="ja-JP" altLang="en-US" sz="3200" b="1" u="sng" dirty="0">
                <a:solidFill>
                  <a:srgbClr val="0070C0"/>
                </a:solidFill>
              </a:rPr>
              <a:t>入門</a:t>
            </a:r>
          </a:p>
        </p:txBody>
      </p:sp>
      <p:sp>
        <p:nvSpPr>
          <p:cNvPr id="2" name="テキスト ボックス 1"/>
          <p:cNvSpPr txBox="1"/>
          <p:nvPr/>
        </p:nvSpPr>
        <p:spPr>
          <a:xfrm>
            <a:off x="6458397" y="80411"/>
            <a:ext cx="2128724"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a:t>
            </a:r>
            <a:r>
              <a:rPr lang="en-US" altLang="ja-JP" sz="1800" b="1" dirty="0">
                <a:solidFill>
                  <a:srgbClr val="0070C0"/>
                </a:solidFill>
              </a:rPr>
              <a:t>Python</a:t>
            </a:r>
            <a:r>
              <a:rPr lang="ja-JP" altLang="en-US" sz="1800" b="1" dirty="0">
                <a:solidFill>
                  <a:srgbClr val="0070C0"/>
                </a:solidFill>
              </a:rPr>
              <a:t>コンソール</a:t>
            </a:r>
            <a:endParaRPr kumimoji="1" lang="ja-JP" altLang="en-US" sz="1800" b="1" dirty="0">
              <a:solidFill>
                <a:srgbClr val="0070C0"/>
              </a:solidFill>
            </a:endParaRPr>
          </a:p>
        </p:txBody>
      </p:sp>
      <p:cxnSp>
        <p:nvCxnSpPr>
          <p:cNvPr id="8" name="直線矢印コネクタ 7"/>
          <p:cNvCxnSpPr/>
          <p:nvPr/>
        </p:nvCxnSpPr>
        <p:spPr>
          <a:xfrm>
            <a:off x="4318000" y="1333500"/>
            <a:ext cx="254000" cy="1950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97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0EB5B48-D3BE-43B9-B4AE-FFF29DEC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34" y="967801"/>
            <a:ext cx="4305299" cy="4367770"/>
          </a:xfrm>
          <a:prstGeom prst="rect">
            <a:avLst/>
          </a:prstGeom>
        </p:spPr>
      </p:pic>
      <p:sp>
        <p:nvSpPr>
          <p:cNvPr id="4" name="正方形/長方形 3"/>
          <p:cNvSpPr/>
          <p:nvPr/>
        </p:nvSpPr>
        <p:spPr>
          <a:xfrm>
            <a:off x="372284" y="3735235"/>
            <a:ext cx="3697125" cy="524503"/>
          </a:xfrm>
          <a:prstGeom prst="rect">
            <a:avLst/>
          </a:prstGeom>
        </p:spPr>
        <p:txBody>
          <a:bodyPr wrap="square">
            <a:spAutoFit/>
          </a:bodyPr>
          <a:lstStyle/>
          <a:p>
            <a:r>
              <a:rPr lang="ja-JP" altLang="en-US" dirty="0"/>
              <a:t>tokyo = 'test'</a:t>
            </a:r>
          </a:p>
          <a:p>
            <a:r>
              <a:rPr lang="ja-JP" altLang="en-US" dirty="0"/>
              <a:t>'tokyo'</a:t>
            </a:r>
          </a:p>
        </p:txBody>
      </p:sp>
      <p:sp>
        <p:nvSpPr>
          <p:cNvPr id="7" name="正方形/長方形 6"/>
          <p:cNvSpPr/>
          <p:nvPr/>
        </p:nvSpPr>
        <p:spPr>
          <a:xfrm>
            <a:off x="95027" y="3787077"/>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3691" y="3396679"/>
            <a:ext cx="4255589" cy="338554"/>
          </a:xfrm>
          <a:prstGeom prst="rect">
            <a:avLst/>
          </a:prstGeom>
        </p:spPr>
        <p:txBody>
          <a:bodyPr wrap="square">
            <a:spAutoFit/>
          </a:bodyPr>
          <a:lstStyle/>
          <a:p>
            <a:pPr algn="ctr"/>
            <a:r>
              <a:rPr lang="ja-JP" altLang="en-US" sz="1600" b="1" dirty="0"/>
              <a:t>↓にコードを入力し、</a:t>
            </a:r>
            <a:r>
              <a:rPr lang="en-US" altLang="ja-JP" sz="1600" b="1" dirty="0"/>
              <a:t>Enter</a:t>
            </a:r>
            <a:r>
              <a:rPr lang="ja-JP" altLang="en-US" sz="1600" b="1" dirty="0"/>
              <a:t>キーで実行する</a:t>
            </a:r>
            <a:endParaRPr lang="ja-JP" altLang="en-US" dirty="0"/>
          </a:p>
        </p:txBody>
      </p:sp>
      <p:sp>
        <p:nvSpPr>
          <p:cNvPr id="14" name="正方形/長方形 13"/>
          <p:cNvSpPr/>
          <p:nvPr/>
        </p:nvSpPr>
        <p:spPr>
          <a:xfrm>
            <a:off x="42421" y="83232"/>
            <a:ext cx="8762214" cy="862416"/>
          </a:xfrm>
          <a:prstGeom prst="rect">
            <a:avLst/>
          </a:prstGeom>
        </p:spPr>
        <p:txBody>
          <a:bodyPr wrap="square">
            <a:spAutoFit/>
          </a:bodyPr>
          <a:lstStyle/>
          <a:p>
            <a:r>
              <a:rPr lang="en-US" altLang="ja-JP" sz="1200" dirty="0"/>
              <a:t>Python</a:t>
            </a:r>
            <a:r>
              <a:rPr lang="ja-JP" altLang="en-US" sz="1200" dirty="0"/>
              <a:t>では、値やオブジェクトを変数へ代入する。今回の場合をみると</a:t>
            </a:r>
            <a:r>
              <a:rPr lang="en-US" altLang="ja-JP" sz="1200" dirty="0" err="1"/>
              <a:t>tokyo</a:t>
            </a:r>
            <a:r>
              <a:rPr lang="ja-JP" altLang="en-US" sz="1200" dirty="0"/>
              <a:t>（変数）に</a:t>
            </a:r>
            <a:r>
              <a:rPr lang="en-US" altLang="ja-JP" sz="1200" dirty="0"/>
              <a:t>‘test’</a:t>
            </a:r>
            <a:r>
              <a:rPr lang="ja-JP" altLang="en-US" sz="1200" dirty="0"/>
              <a:t>（文字列）を代入している。</a:t>
            </a:r>
            <a:endParaRPr lang="en-US" altLang="ja-JP" sz="1200" dirty="0"/>
          </a:p>
          <a:p>
            <a:r>
              <a:rPr lang="ja-JP" altLang="en-US" sz="1200" dirty="0"/>
              <a:t>そのため、</a:t>
            </a:r>
            <a:r>
              <a:rPr lang="en-US" altLang="ja-JP" sz="1200" dirty="0"/>
              <a:t>test</a:t>
            </a:r>
            <a:r>
              <a:rPr lang="ja-JP" altLang="en-US" sz="1200" dirty="0"/>
              <a:t>と入力したら</a:t>
            </a:r>
            <a:r>
              <a:rPr lang="en-US" altLang="ja-JP" sz="1200" dirty="0"/>
              <a:t>’</a:t>
            </a:r>
            <a:r>
              <a:rPr lang="en-US" altLang="ja-JP" sz="1200" dirty="0" err="1"/>
              <a:t>tokyo</a:t>
            </a:r>
            <a:r>
              <a:rPr lang="en-US" altLang="ja-JP" sz="1200" dirty="0"/>
              <a:t>’</a:t>
            </a:r>
            <a:r>
              <a:rPr lang="ja-JP" altLang="en-US" sz="1200" dirty="0"/>
              <a:t>が返される。変数には数値型も代入でき、</a:t>
            </a:r>
            <a:r>
              <a:rPr lang="en-US" altLang="ja-JP" sz="1200" dirty="0" err="1"/>
              <a:t>tokyo</a:t>
            </a:r>
            <a:r>
              <a:rPr lang="en-US" altLang="ja-JP" sz="1200" dirty="0"/>
              <a:t>=23</a:t>
            </a:r>
            <a:r>
              <a:rPr lang="ja-JP" altLang="en-US" sz="1200" dirty="0"/>
              <a:t>を代入するし</a:t>
            </a:r>
            <a:r>
              <a:rPr lang="en-US" altLang="ja-JP" sz="1200" dirty="0"/>
              <a:t>tokyo+1</a:t>
            </a:r>
            <a:r>
              <a:rPr lang="ja-JP" altLang="en-US" sz="1200" dirty="0"/>
              <a:t>を実行すると</a:t>
            </a:r>
            <a:r>
              <a:rPr lang="en-US" altLang="ja-JP" sz="1200" dirty="0"/>
              <a:t>24</a:t>
            </a:r>
            <a:r>
              <a:rPr lang="ja-JP" altLang="en-US" sz="1200" dirty="0"/>
              <a:t>が返される。文字型との違いは、</a:t>
            </a:r>
            <a:r>
              <a:rPr lang="en-US" altLang="ja-JP" sz="1200" dirty="0"/>
              <a:t> ’’</a:t>
            </a:r>
            <a:r>
              <a:rPr lang="ja-JP" altLang="en-US" sz="1200" dirty="0"/>
              <a:t>があるかないかで区別している。他にリストや辞書を代入できる。</a:t>
            </a:r>
          </a:p>
          <a:p>
            <a:endParaRPr lang="ja-JP" altLang="en-US" dirty="0"/>
          </a:p>
        </p:txBody>
      </p:sp>
      <p:pic>
        <p:nvPicPr>
          <p:cNvPr id="5" name="図 4">
            <a:extLst>
              <a:ext uri="{FF2B5EF4-FFF2-40B4-BE49-F238E27FC236}">
                <a16:creationId xmlns:a16="http://schemas.microsoft.com/office/drawing/2014/main" id="{6B74DECA-12A7-405F-99A3-F8DCE0E76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45648"/>
            <a:ext cx="4327135" cy="4389923"/>
          </a:xfrm>
          <a:prstGeom prst="rect">
            <a:avLst/>
          </a:prstGeom>
        </p:spPr>
      </p:pic>
      <p:sp>
        <p:nvSpPr>
          <p:cNvPr id="17" name="正方形/長方形 16">
            <a:extLst>
              <a:ext uri="{FF2B5EF4-FFF2-40B4-BE49-F238E27FC236}">
                <a16:creationId xmlns:a16="http://schemas.microsoft.com/office/drawing/2014/main" id="{F42BBD28-DAF9-4300-8468-BFE266891885}"/>
              </a:ext>
            </a:extLst>
          </p:cNvPr>
          <p:cNvSpPr/>
          <p:nvPr/>
        </p:nvSpPr>
        <p:spPr>
          <a:xfrm>
            <a:off x="4572000" y="3782364"/>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B5A4E2F-94DE-4A95-A370-544B4E5C077E}"/>
              </a:ext>
            </a:extLst>
          </p:cNvPr>
          <p:cNvSpPr/>
          <p:nvPr/>
        </p:nvSpPr>
        <p:spPr>
          <a:xfrm>
            <a:off x="4881104" y="3755532"/>
            <a:ext cx="3890612" cy="830997"/>
          </a:xfrm>
          <a:prstGeom prst="rect">
            <a:avLst/>
          </a:prstGeom>
        </p:spPr>
        <p:txBody>
          <a:bodyPr wrap="square">
            <a:spAutoFit/>
          </a:bodyPr>
          <a:lstStyle/>
          <a:p>
            <a:r>
              <a:rPr lang="en-US" altLang="ja-JP" sz="1200" dirty="0" err="1"/>
              <a:t>tokyo</a:t>
            </a:r>
            <a:r>
              <a:rPr lang="en-US" altLang="ja-JP" sz="1200" dirty="0"/>
              <a:t>=23</a:t>
            </a:r>
          </a:p>
          <a:p>
            <a:r>
              <a:rPr lang="en-US" altLang="ja-JP" sz="1200" dirty="0"/>
              <a:t>tokyo+1</a:t>
            </a:r>
          </a:p>
          <a:p>
            <a:r>
              <a:rPr lang="ja-JP" altLang="en-US" sz="1200" dirty="0"/>
              <a:t>tokyo='23'</a:t>
            </a:r>
          </a:p>
          <a:p>
            <a:r>
              <a:rPr lang="ja-JP" altLang="en-US" sz="1200" dirty="0"/>
              <a:t>tokyo+'ku'</a:t>
            </a:r>
          </a:p>
        </p:txBody>
      </p:sp>
    </p:spTree>
    <p:extLst>
      <p:ext uri="{BB962C8B-B14F-4D97-AF65-F5344CB8AC3E}">
        <p14:creationId xmlns:p14="http://schemas.microsoft.com/office/powerpoint/2010/main" val="1882491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32345"/>
            <a:ext cx="7912100" cy="5050007"/>
          </a:xfrm>
          <a:prstGeom prst="rect">
            <a:avLst/>
          </a:prstGeom>
        </p:spPr>
      </p:pic>
      <p:sp>
        <p:nvSpPr>
          <p:cNvPr id="4" name="テキスト ボックス 3"/>
          <p:cNvSpPr txBox="1"/>
          <p:nvPr/>
        </p:nvSpPr>
        <p:spPr>
          <a:xfrm>
            <a:off x="5797550" y="974533"/>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a:t>()</a:t>
            </a:r>
          </a:p>
          <a:p>
            <a:r>
              <a:rPr lang="ja-JP" altLang="en-US" dirty="0"/>
              <a:t>アクティブレイヤ（レイヤウインドウで選択した）を</a:t>
            </a:r>
            <a:r>
              <a:rPr lang="en-US" altLang="ja-JP" dirty="0" err="1"/>
              <a:t>tokyo</a:t>
            </a:r>
            <a:r>
              <a:rPr lang="ja-JP" altLang="en-US" dirty="0"/>
              <a:t>に代入する</a:t>
            </a:r>
            <a:endParaRPr lang="en-US" altLang="ja-JP" dirty="0"/>
          </a:p>
          <a:p>
            <a:endParaRPr lang="en-US" altLang="ja-JP" dirty="0"/>
          </a:p>
          <a:p>
            <a:r>
              <a:rPr lang="en-US" altLang="ja-JP" dirty="0" err="1"/>
              <a:t>tokyo.featureCount</a:t>
            </a:r>
            <a:r>
              <a:rPr lang="en-US" altLang="ja-JP" dirty="0"/>
              <a:t>()</a:t>
            </a:r>
          </a:p>
          <a:p>
            <a:r>
              <a:rPr kumimoji="1" lang="ja-JP" altLang="en-US" dirty="0"/>
              <a:t>レイヤの個数を取得する（</a:t>
            </a:r>
            <a:r>
              <a:rPr kumimoji="1" lang="en-US" altLang="ja-JP" dirty="0" err="1"/>
              <a:t>tokyo</a:t>
            </a:r>
            <a:r>
              <a:rPr kumimoji="1" lang="ja-JP" altLang="en-US" dirty="0"/>
              <a:t>）</a:t>
            </a:r>
            <a:endParaRPr kumimoji="1" lang="en-US" altLang="ja-JP" dirty="0"/>
          </a:p>
          <a:p>
            <a:endParaRPr kumimoji="1" lang="en-US" altLang="ja-JP" dirty="0"/>
          </a:p>
        </p:txBody>
      </p:sp>
      <p:sp>
        <p:nvSpPr>
          <p:cNvPr id="5" name="正方形/長方形 4"/>
          <p:cNvSpPr/>
          <p:nvPr/>
        </p:nvSpPr>
        <p:spPr>
          <a:xfrm>
            <a:off x="649052" y="4041263"/>
            <a:ext cx="4572000" cy="524503"/>
          </a:xfrm>
          <a:prstGeom prst="rect">
            <a:avLst/>
          </a:prstGeom>
        </p:spPr>
        <p:txBody>
          <a:bodyPr>
            <a:spAutoFit/>
          </a:bodyPr>
          <a:lstStyle/>
          <a:p>
            <a:r>
              <a:rPr lang="ja-JP" altLang="en-US" dirty="0"/>
              <a:t>tokyo = iface.activeLayer()</a:t>
            </a:r>
          </a:p>
          <a:p>
            <a:r>
              <a:rPr lang="ja-JP" altLang="en-US" dirty="0"/>
              <a:t>tokyo.featureCount()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a:t>QGIS</a:t>
            </a:r>
            <a:r>
              <a:rPr lang="ja-JP" altLang="en-US" sz="1600" b="1" dirty="0"/>
              <a:t>独自の</a:t>
            </a:r>
            <a:r>
              <a:rPr lang="en-US" altLang="ja-JP" sz="1600" b="1" dirty="0"/>
              <a:t>Python</a:t>
            </a:r>
            <a:r>
              <a:rPr lang="ja-JP" altLang="en-US" sz="1600" b="1" dirty="0"/>
              <a:t>関数を用いて、アクティブになってるポイントレイヤの個数を集計した。</a:t>
            </a:r>
            <a:endParaRPr lang="en-US" altLang="ja-JP" sz="1600" b="1" dirty="0"/>
          </a:p>
        </p:txBody>
      </p:sp>
    </p:spTree>
    <p:extLst>
      <p:ext uri="{BB962C8B-B14F-4D97-AF65-F5344CB8AC3E}">
        <p14:creationId xmlns:p14="http://schemas.microsoft.com/office/powerpoint/2010/main" val="1259259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667992" cy="535531"/>
          </a:xfrm>
          <a:prstGeom prst="rect">
            <a:avLst/>
          </a:prstGeom>
          <a:noFill/>
        </p:spPr>
        <p:txBody>
          <a:bodyPr wrap="none" rtlCol="0">
            <a:spAutoFit/>
          </a:bodyPr>
          <a:lstStyle/>
          <a:p>
            <a:r>
              <a:rPr lang="ja-JP" altLang="en-US" sz="3200" b="1" dirty="0">
                <a:solidFill>
                  <a:srgbClr val="0070C0"/>
                </a:solidFill>
              </a:rPr>
              <a:t>データの保存と形式</a:t>
            </a:r>
            <a:endParaRPr kumimoji="1" lang="ja-JP" altLang="en-US" sz="3200" b="1" u="sng" dirty="0">
              <a:solidFill>
                <a:srgbClr val="0070C0"/>
              </a:solidFill>
            </a:endParaRPr>
          </a:p>
        </p:txBody>
      </p:sp>
      <p:pic>
        <p:nvPicPr>
          <p:cNvPr id="2" name="図 1">
            <a:extLst>
              <a:ext uri="{FF2B5EF4-FFF2-40B4-BE49-F238E27FC236}">
                <a16:creationId xmlns:a16="http://schemas.microsoft.com/office/drawing/2014/main" id="{E487EE5E-D6C9-4A90-8E49-ACCE5DFD6A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7388" y="783107"/>
            <a:ext cx="4058239" cy="4710902"/>
          </a:xfrm>
          <a:prstGeom prst="rect">
            <a:avLst/>
          </a:prstGeom>
        </p:spPr>
      </p:pic>
      <p:pic>
        <p:nvPicPr>
          <p:cNvPr id="5" name="図 4">
            <a:extLst>
              <a:ext uri="{FF2B5EF4-FFF2-40B4-BE49-F238E27FC236}">
                <a16:creationId xmlns:a16="http://schemas.microsoft.com/office/drawing/2014/main" id="{0886F355-EED3-454A-A406-3CD9C3460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589" y="978328"/>
            <a:ext cx="3817555" cy="4515681"/>
          </a:xfrm>
          <a:prstGeom prst="rect">
            <a:avLst/>
          </a:prstGeom>
        </p:spPr>
      </p:pic>
      <p:sp>
        <p:nvSpPr>
          <p:cNvPr id="10" name="正方形/長方形 9">
            <a:extLst>
              <a:ext uri="{FF2B5EF4-FFF2-40B4-BE49-F238E27FC236}">
                <a16:creationId xmlns:a16="http://schemas.microsoft.com/office/drawing/2014/main" id="{250CDC2F-DD5B-47DB-9C34-17B6674A3930}"/>
              </a:ext>
            </a:extLst>
          </p:cNvPr>
          <p:cNvSpPr/>
          <p:nvPr/>
        </p:nvSpPr>
        <p:spPr>
          <a:xfrm>
            <a:off x="4732256" y="1305614"/>
            <a:ext cx="3582185" cy="202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05F62CD-7AF0-4E1A-B1CB-644DB91B9949}"/>
              </a:ext>
            </a:extLst>
          </p:cNvPr>
          <p:cNvSpPr/>
          <p:nvPr/>
        </p:nvSpPr>
        <p:spPr>
          <a:xfrm>
            <a:off x="4732256" y="1536570"/>
            <a:ext cx="3582185" cy="146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7EDD072-B0E9-4B87-9B28-5A2A6B387A1D}"/>
              </a:ext>
            </a:extLst>
          </p:cNvPr>
          <p:cNvSpPr/>
          <p:nvPr/>
        </p:nvSpPr>
        <p:spPr>
          <a:xfrm>
            <a:off x="4760538" y="2389694"/>
            <a:ext cx="2055042" cy="381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8D63D51-6FD7-42F7-A411-6DB772EC828C}"/>
              </a:ext>
            </a:extLst>
          </p:cNvPr>
          <p:cNvSpPr/>
          <p:nvPr/>
        </p:nvSpPr>
        <p:spPr>
          <a:xfrm>
            <a:off x="6584623" y="5208309"/>
            <a:ext cx="542042" cy="202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4143375" y="2771479"/>
            <a:ext cx="428625" cy="19910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030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a:t>KML</a:t>
            </a:r>
            <a:r>
              <a:rPr kumimoji="1" lang="ja-JP" altLang="en-US" sz="1400" dirty="0"/>
              <a:t>は、</a:t>
            </a:r>
            <a:r>
              <a:rPr kumimoji="1" lang="en-US" altLang="ja-JP" sz="1400" dirty="0" err="1"/>
              <a:t>GoogleEarth</a:t>
            </a:r>
            <a:r>
              <a:rPr kumimoji="1" lang="ja-JP" altLang="en-US" sz="1400" dirty="0"/>
              <a:t>で利用できる形式であり、</a:t>
            </a:r>
            <a:endParaRPr kumimoji="1" lang="en-US" altLang="ja-JP" sz="1400" dirty="0"/>
          </a:p>
          <a:p>
            <a:r>
              <a:rPr lang="en-US" altLang="ja-JP" sz="1400" dirty="0"/>
              <a:t>Cesium</a:t>
            </a:r>
            <a:r>
              <a:rPr lang="ja-JP" altLang="en-US" sz="1400" dirty="0"/>
              <a:t>などを利用することで、</a:t>
            </a:r>
            <a:r>
              <a:rPr lang="en-US" altLang="ja-JP" sz="1400" dirty="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a:t>東京駅から東京タワーまでの道のりを表示</a:t>
            </a:r>
            <a:endParaRPr lang="en-US" altLang="ja-JP" sz="1200" dirty="0"/>
          </a:p>
        </p:txBody>
      </p:sp>
    </p:spTree>
    <p:extLst>
      <p:ext uri="{BB962C8B-B14F-4D97-AF65-F5344CB8AC3E}">
        <p14:creationId xmlns:p14="http://schemas.microsoft.com/office/powerpoint/2010/main" val="1119892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a:solidFill>
                  <a:srgbClr val="0070C0"/>
                </a:solidFill>
              </a:rPr>
              <a:t>CSV</a:t>
            </a:r>
            <a:r>
              <a:rPr lang="ja-JP" altLang="en-US" sz="3200" dirty="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カンマで区切られたデータ形式で、座標値をもっていれば</a:t>
            </a:r>
            <a:endParaRPr lang="en-US" altLang="ja-JP" sz="1600" b="1" dirty="0"/>
          </a:p>
          <a:p>
            <a:r>
              <a:rPr lang="en-US" altLang="ja-JP" sz="1600" b="1" dirty="0"/>
              <a:t>CARTO</a:t>
            </a:r>
            <a:r>
              <a:rPr lang="ja-JP" altLang="en-US" sz="1600" b="1" dirty="0"/>
              <a:t>などで簡単に</a:t>
            </a:r>
            <a:r>
              <a:rPr lang="en-US" altLang="ja-JP" sz="1600" b="1" dirty="0" err="1"/>
              <a:t>WebGIS</a:t>
            </a:r>
            <a:r>
              <a:rPr lang="ja-JP" altLang="en-US" sz="1600" b="1" dirty="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広域避難地・市指定避難所データを加工したもの</a:t>
            </a:r>
            <a:r>
              <a:rPr kumimoji="1" lang="ja-JP" altLang="en-US" sz="1600" b="1" dirty="0"/>
              <a:t>を利用し作成</a:t>
            </a:r>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8667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a:solidFill>
                  <a:srgbClr val="0070C0"/>
                </a:solidFill>
              </a:rPr>
              <a:t>参考になる</a:t>
            </a:r>
            <a:r>
              <a:rPr kumimoji="1" lang="en-US" altLang="ja-JP" sz="3200" b="1" u="sng" dirty="0">
                <a:solidFill>
                  <a:srgbClr val="0070C0"/>
                </a:solidFill>
              </a:rPr>
              <a:t>Web</a:t>
            </a:r>
            <a:r>
              <a:rPr kumimoji="1" lang="ja-JP" altLang="en-US" sz="3200" b="1" u="sng" dirty="0">
                <a:solidFill>
                  <a:srgbClr val="0070C0"/>
                </a:solidFill>
              </a:rPr>
              <a:t>ページの紹介</a:t>
            </a: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a:t>①　</a:t>
            </a:r>
            <a:r>
              <a:rPr kumimoji="1" lang="en-US" altLang="ja-JP" sz="1600" dirty="0"/>
              <a:t>QGIS</a:t>
            </a:r>
            <a:r>
              <a:rPr kumimoji="1" lang="ja-JP" altLang="en-US" sz="1600" dirty="0"/>
              <a:t>について詳しく勉強したい方　</a:t>
            </a:r>
            <a:r>
              <a:rPr kumimoji="1" lang="en-US" altLang="ja-JP" sz="1600" dirty="0"/>
              <a:t>QGIS</a:t>
            </a:r>
            <a:r>
              <a:rPr kumimoji="1" lang="ja-JP" altLang="en-US" sz="1600" dirty="0"/>
              <a:t>ユーザーガイド</a:t>
            </a:r>
            <a:endParaRPr kumimoji="1" lang="en-US" altLang="ja-JP" sz="1600" dirty="0"/>
          </a:p>
          <a:p>
            <a:r>
              <a:rPr lang="en-GB" altLang="ja-JP" sz="1600" dirty="0">
                <a:hlinkClick r:id="rId2"/>
              </a:rPr>
              <a:t>http://docs.qgis.org/2.8/ja/docs/user_manual/</a:t>
            </a:r>
            <a:endParaRPr lang="en-GB" altLang="ja-JP" sz="1600" dirty="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について詳しく勉強したい方　</a:t>
            </a:r>
            <a:r>
              <a:rPr lang="en-US" altLang="ja-JP" sz="1600" b="1" dirty="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208944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462580D-C986-F246-93E2-5CEA117287C0}"/>
              </a:ext>
            </a:extLst>
          </p:cNvPr>
          <p:cNvPicPr>
            <a:picLocks noChangeAspect="1"/>
          </p:cNvPicPr>
          <p:nvPr/>
        </p:nvPicPr>
        <p:blipFill>
          <a:blip r:embed="rId2"/>
          <a:stretch>
            <a:fillRect/>
          </a:stretch>
        </p:blipFill>
        <p:spPr>
          <a:xfrm>
            <a:off x="5047863" y="3371734"/>
            <a:ext cx="3723724" cy="2052690"/>
          </a:xfrm>
          <a:prstGeom prst="rect">
            <a:avLst/>
          </a:prstGeom>
        </p:spPr>
      </p:pic>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a:solidFill>
                  <a:srgbClr val="0070C0"/>
                </a:solidFill>
              </a:rPr>
              <a:t>QGIS</a:t>
            </a:r>
            <a:r>
              <a:rPr lang="ja-JP" altLang="en-US" sz="3200" b="1" u="sng" dirty="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3810389" cy="3115003"/>
            <a:chOff x="133349" y="876300"/>
            <a:chExt cx="4513434" cy="3936266"/>
          </a:xfrm>
        </p:grpSpPr>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3349" y="876300"/>
              <a:ext cx="4513434"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72611" y="689550"/>
            <a:ext cx="3478507" cy="2572869"/>
          </a:xfrm>
          <a:prstGeom prst="rect">
            <a:avLst/>
          </a:prstGeom>
        </p:spPr>
      </p:pic>
      <p:sp>
        <p:nvSpPr>
          <p:cNvPr id="9" name="正方形/長方形 8"/>
          <p:cNvSpPr/>
          <p:nvPr/>
        </p:nvSpPr>
        <p:spPr>
          <a:xfrm>
            <a:off x="5080292" y="2725720"/>
            <a:ext cx="1945659" cy="1460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p:nvSpPr>
        <p:spPr>
          <a:xfrm>
            <a:off x="5047863" y="4106644"/>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a:t>QGIS</a:t>
            </a:r>
            <a:r>
              <a:rPr lang="ja-JP" altLang="en-US" dirty="0"/>
              <a:t>のサイト（</a:t>
            </a:r>
            <a:r>
              <a:rPr lang="ja-JP" altLang="en-US" dirty="0">
                <a:hlinkClick r:id="rId5"/>
              </a:rPr>
              <a:t>http://qgis.org/ja/site/</a:t>
            </a:r>
            <a:r>
              <a:rPr lang="ja-JP" altLang="en-US" dirty="0"/>
              <a:t>）を開き、「ダウンロードする」　をクリックする。</a:t>
            </a:r>
            <a:endParaRPr lang="en-US" altLang="ja-JP" dirty="0"/>
          </a:p>
          <a:p>
            <a:r>
              <a:rPr lang="ja-JP" altLang="en-US" dirty="0"/>
              <a:t>全てのリリースのタブに切り替えて、「古いバージョンのダウンロード」をクリックする。本教材で中心になって</a:t>
            </a:r>
            <a:r>
              <a:rPr lang="ja-JP" altLang="en-US"/>
              <a:t>いる</a:t>
            </a:r>
            <a:r>
              <a:rPr lang="en-US" altLang="ja-JP" dirty="0"/>
              <a:t>QSIS3.4</a:t>
            </a:r>
            <a:r>
              <a:rPr lang="ja-JP" altLang="en-US"/>
              <a:t>版</a:t>
            </a:r>
            <a:r>
              <a:rPr lang="ja-JP" altLang="en-US" dirty="0"/>
              <a:t>（最終リリース版）をダウンロードする。</a:t>
            </a:r>
            <a:endParaRPr lang="en-US" altLang="ja-JP" dirty="0"/>
          </a:p>
        </p:txBody>
      </p:sp>
      <p:sp>
        <p:nvSpPr>
          <p:cNvPr id="13" name="正方形/長方形 12"/>
          <p:cNvSpPr/>
          <p:nvPr/>
        </p:nvSpPr>
        <p:spPr>
          <a:xfrm>
            <a:off x="6173513" y="2443827"/>
            <a:ext cx="637833" cy="138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4" name="直線矢印コネクタ 13">
            <a:extLst>
              <a:ext uri="{FF2B5EF4-FFF2-40B4-BE49-F238E27FC236}">
                <a16:creationId xmlns:a16="http://schemas.microsoft.com/office/drawing/2014/main" id="{9868991A-4505-0C47-B4DB-293FFFEE1FE8}"/>
              </a:ext>
            </a:extLst>
          </p:cNvPr>
          <p:cNvCxnSpPr>
            <a:cxnSpLocks/>
          </p:cNvCxnSpPr>
          <p:nvPr/>
        </p:nvCxnSpPr>
        <p:spPr>
          <a:xfrm flipV="1">
            <a:off x="1963706" y="2656418"/>
            <a:ext cx="2940114" cy="874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E57D1DD-3039-B542-BA54-539D92C8D00C}"/>
              </a:ext>
            </a:extLst>
          </p:cNvPr>
          <p:cNvCxnSpPr/>
          <p:nvPr/>
        </p:nvCxnSpPr>
        <p:spPr>
          <a:xfrm>
            <a:off x="6937715" y="3021884"/>
            <a:ext cx="176472" cy="9754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10DF6-3840-C34C-9A62-EF002A809A66}"/>
              </a:ext>
            </a:extLst>
          </p:cNvPr>
          <p:cNvSpPr>
            <a:spLocks noGrp="1"/>
          </p:cNvSpPr>
          <p:nvPr>
            <p:ph type="title"/>
          </p:nvPr>
        </p:nvSpPr>
        <p:spPr/>
        <p:txBody>
          <a:bodyPr>
            <a:normAutofit fontScale="90000"/>
          </a:bodyPr>
          <a:lstStyle/>
          <a:p>
            <a:r>
              <a:rPr lang="en-US" altLang="ja-JP" dirty="0"/>
              <a:t>Mac</a:t>
            </a:r>
            <a:r>
              <a:rPr lang="ja-JP" altLang="en-US"/>
              <a:t>版</a:t>
            </a:r>
            <a:endParaRPr kumimoji="1" lang="ja-JP" altLang="en-US"/>
          </a:p>
        </p:txBody>
      </p:sp>
      <p:pic>
        <p:nvPicPr>
          <p:cNvPr id="3" name="図 2">
            <a:extLst>
              <a:ext uri="{FF2B5EF4-FFF2-40B4-BE49-F238E27FC236}">
                <a16:creationId xmlns:a16="http://schemas.microsoft.com/office/drawing/2014/main" id="{7890D5CE-4EA1-544D-A09C-170C2022E0C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1474" y="793608"/>
            <a:ext cx="4652909" cy="4512039"/>
          </a:xfrm>
          <a:prstGeom prst="rect">
            <a:avLst/>
          </a:prstGeom>
        </p:spPr>
      </p:pic>
      <p:sp>
        <p:nvSpPr>
          <p:cNvPr id="4" name="正方形/長方形 3">
            <a:extLst>
              <a:ext uri="{FF2B5EF4-FFF2-40B4-BE49-F238E27FC236}">
                <a16:creationId xmlns:a16="http://schemas.microsoft.com/office/drawing/2014/main" id="{5029421C-E723-3B45-B308-4AC02B681115}"/>
              </a:ext>
            </a:extLst>
          </p:cNvPr>
          <p:cNvSpPr/>
          <p:nvPr/>
        </p:nvSpPr>
        <p:spPr>
          <a:xfrm>
            <a:off x="531628" y="3302618"/>
            <a:ext cx="3615069" cy="907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DA6B4851-FC55-2448-B95F-DC0D1D9E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851" y="931826"/>
            <a:ext cx="4787773" cy="3278667"/>
          </a:xfrm>
          <a:prstGeom prst="rect">
            <a:avLst/>
          </a:prstGeom>
          <a:ln>
            <a:solidFill>
              <a:schemeClr val="tx1">
                <a:lumMod val="65000"/>
                <a:lumOff val="35000"/>
              </a:schemeClr>
            </a:solidFill>
          </a:ln>
        </p:spPr>
      </p:pic>
      <p:sp>
        <p:nvSpPr>
          <p:cNvPr id="6" name="正方形/長方形 5">
            <a:extLst>
              <a:ext uri="{FF2B5EF4-FFF2-40B4-BE49-F238E27FC236}">
                <a16:creationId xmlns:a16="http://schemas.microsoft.com/office/drawing/2014/main" id="{344B61A8-2758-9A48-9635-EE9673C6987B}"/>
              </a:ext>
            </a:extLst>
          </p:cNvPr>
          <p:cNvSpPr/>
          <p:nvPr/>
        </p:nvSpPr>
        <p:spPr>
          <a:xfrm>
            <a:off x="8300707" y="3912782"/>
            <a:ext cx="651909" cy="15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7BA325C9-02C8-0146-834F-2811C1A9F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0008" y="4585399"/>
            <a:ext cx="3276653" cy="1106859"/>
          </a:xfrm>
          <a:prstGeom prst="rect">
            <a:avLst/>
          </a:prstGeom>
        </p:spPr>
      </p:pic>
      <p:cxnSp>
        <p:nvCxnSpPr>
          <p:cNvPr id="9" name="直線矢印コネクタ 8">
            <a:extLst>
              <a:ext uri="{FF2B5EF4-FFF2-40B4-BE49-F238E27FC236}">
                <a16:creationId xmlns:a16="http://schemas.microsoft.com/office/drawing/2014/main" id="{7A77CCFC-2029-1F4F-B929-7A98CEBA30DE}"/>
              </a:ext>
            </a:extLst>
          </p:cNvPr>
          <p:cNvCxnSpPr/>
          <p:nvPr/>
        </p:nvCxnSpPr>
        <p:spPr>
          <a:xfrm flipH="1">
            <a:off x="8165805" y="4072270"/>
            <a:ext cx="460856" cy="5131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24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75CCD87-91D9-894A-9460-FD571A8F19A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03250" y="241300"/>
            <a:ext cx="7830887" cy="5232400"/>
          </a:xfrm>
          <a:prstGeom prst="rect">
            <a:avLst/>
          </a:prstGeom>
        </p:spPr>
      </p:pic>
    </p:spTree>
    <p:extLst>
      <p:ext uri="{BB962C8B-B14F-4D97-AF65-F5344CB8AC3E}">
        <p14:creationId xmlns:p14="http://schemas.microsoft.com/office/powerpoint/2010/main" val="386692656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4338</TotalTime>
  <Words>1713</Words>
  <Application>Microsoft Macintosh PowerPoint</Application>
  <PresentationFormat>画面に合わせる (16:10)</PresentationFormat>
  <Paragraphs>217</Paragraphs>
  <Slides>67</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67</vt:i4>
      </vt:variant>
    </vt:vector>
  </HeadingPairs>
  <TitlesOfParts>
    <vt:vector size="73" baseType="lpstr">
      <vt:lpstr>Calibri 本文</vt: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Mac版</vt:lpstr>
      <vt:lpstr>PowerPoint プレゼンテーション</vt:lpstr>
      <vt:lpstr>QGISを起動する</vt:lpstr>
      <vt:lpstr>ウインドウ</vt:lpstr>
      <vt:lpstr>各種ボタン</vt:lpstr>
      <vt:lpstr>PowerPoint プレゼンテーション</vt:lpstr>
      <vt:lpstr>データの読み込み　①ベクタ</vt:lpstr>
      <vt:lpstr>ベクトルデータ　①ポイントデータ</vt:lpstr>
      <vt:lpstr>ベクトルデータ　②ラインデータ</vt:lpstr>
      <vt:lpstr>ベクトルデータ　③ポリゴンデータ</vt:lpstr>
      <vt:lpstr>データの読み込み　②ラスタ</vt:lpstr>
      <vt:lpstr>PowerPoint プレゼンテーション</vt:lpstr>
      <vt:lpstr>データの読み込み　③ＣＳＶ</vt:lpstr>
      <vt:lpstr>レイヤの切り替え</vt:lpstr>
      <vt:lpstr>レイヤの重ね合わせ</vt:lpstr>
      <vt:lpstr>レイヤの削除</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ＸＹＺタイルの読み込み（背景地図）</vt:lpstr>
      <vt:lpstr>PowerPoint プレゼンテーション</vt:lpstr>
      <vt:lpstr>PowerPoint プレゼンテーション</vt:lpstr>
      <vt:lpstr>ＸＹＺタイルの一括読み込み</vt:lpstr>
      <vt:lpstr>地図のレイアウト</vt:lpstr>
      <vt:lpstr>PowerPoint プレゼンテーション</vt:lpstr>
      <vt:lpstr>PowerPoint プレゼンテーション</vt:lpstr>
      <vt:lpstr>地図の追加</vt:lpstr>
      <vt:lpstr>縮尺バーの追加</vt:lpstr>
      <vt:lpstr>PowerPoint プレゼンテーション</vt:lpstr>
      <vt:lpstr>PowerPoint プレゼンテーション</vt:lpstr>
      <vt:lpstr>PowerPoint プレゼンテーション</vt:lpstr>
      <vt:lpstr>PowerPoint プレゼンテーション</vt:lpstr>
      <vt:lpstr>テキストの追加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作業ファイルの保存</vt:lpstr>
      <vt:lpstr>プラグイン</vt:lpstr>
      <vt:lpstr>PowerPoint プレゼンテーション</vt:lpstr>
      <vt:lpstr>Python入門</vt:lpstr>
      <vt:lpstr>PowerPoint プレゼンテーション</vt:lpstr>
      <vt:lpstr>PowerPoint プレゼンテーション</vt:lpstr>
      <vt:lpstr>データの保存と形式</vt:lpstr>
      <vt:lpstr>ＫＭＬ形式</vt:lpstr>
      <vt:lpstr>CSV形式</vt:lpstr>
      <vt:lpstr>参考になるWebページの紹介</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山内　啓之</cp:lastModifiedBy>
  <cp:revision>210</cp:revision>
  <dcterms:created xsi:type="dcterms:W3CDTF">2015-06-26T03:04:37Z</dcterms:created>
  <dcterms:modified xsi:type="dcterms:W3CDTF">2020-09-12T07:40:53Z</dcterms:modified>
</cp:coreProperties>
</file>